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sldIdLst>
    <p:sldId id="256" r:id="rId2"/>
    <p:sldId id="2025" r:id="rId3"/>
    <p:sldId id="1997" r:id="rId4"/>
    <p:sldId id="1998" r:id="rId5"/>
    <p:sldId id="1999" r:id="rId6"/>
    <p:sldId id="2000" r:id="rId7"/>
    <p:sldId id="2001" r:id="rId8"/>
    <p:sldId id="2002" r:id="rId9"/>
    <p:sldId id="2003" r:id="rId10"/>
    <p:sldId id="2004" r:id="rId11"/>
    <p:sldId id="2005" r:id="rId12"/>
    <p:sldId id="2007" r:id="rId13"/>
    <p:sldId id="2006" r:id="rId14"/>
    <p:sldId id="2008" r:id="rId15"/>
    <p:sldId id="2024" r:id="rId16"/>
    <p:sldId id="2026" r:id="rId17"/>
    <p:sldId id="1815"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빅터 (권수호)" initials="빅(" lastIdx="1" clrIdx="0">
    <p:extLst>
      <p:ext uri="{19B8F6BF-5375-455C-9EA6-DF929625EA0E}">
        <p15:presenceInfo xmlns:p15="http://schemas.microsoft.com/office/powerpoint/2012/main" userId="S-1-5-21-736389252-3530206494-3470180472-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94660"/>
  </p:normalViewPr>
  <p:slideViewPr>
    <p:cSldViewPr snapToGrid="0">
      <p:cViewPr varScale="1">
        <p:scale>
          <a:sx n="101" d="100"/>
          <a:sy n="101" d="100"/>
        </p:scale>
        <p:origin x="40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F9866-EDA7-412E-9943-EC1619E1B9B3}" type="datetimeFigureOut">
              <a:rPr lang="ko-KR" altLang="en-US" smtClean="0"/>
              <a:t>2025-08-18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7BD4D-98D7-4ECB-9666-1F944AD0DB97}" type="slidenum">
              <a:rPr lang="ko-KR" altLang="en-US" smtClean="0"/>
              <a:t>‹#›</a:t>
            </a:fld>
            <a:endParaRPr lang="ko-KR" altLang="en-US"/>
          </a:p>
        </p:txBody>
      </p:sp>
    </p:spTree>
    <p:extLst>
      <p:ext uri="{BB962C8B-B14F-4D97-AF65-F5344CB8AC3E}">
        <p14:creationId xmlns:p14="http://schemas.microsoft.com/office/powerpoint/2010/main" val="30271878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23893C-0324-4581-89FE-8A8E43B5E0D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1BF58F6-155A-4478-ADFD-FD3F7A2DC0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B7BB740-692B-4FA6-BCDC-10D5D007026F}"/>
              </a:ext>
            </a:extLst>
          </p:cNvPr>
          <p:cNvSpPr>
            <a:spLocks noGrp="1"/>
          </p:cNvSpPr>
          <p:nvPr>
            <p:ph type="dt" sz="half" idx="10"/>
          </p:nvPr>
        </p:nvSpPr>
        <p:spPr/>
        <p:txBody>
          <a:bodyPr/>
          <a:lstStyle/>
          <a:p>
            <a:fld id="{236F487F-8E7A-43AA-8EB9-2713D7B97DF0}" type="datetime1">
              <a:rPr lang="ko-KR" altLang="en-US" smtClean="0"/>
              <a:t>2025-08-18</a:t>
            </a:fld>
            <a:endParaRPr lang="ko-KR" altLang="en-US"/>
          </a:p>
        </p:txBody>
      </p:sp>
      <p:sp>
        <p:nvSpPr>
          <p:cNvPr id="5" name="바닥글 개체 틀 4">
            <a:extLst>
              <a:ext uri="{FF2B5EF4-FFF2-40B4-BE49-F238E27FC236}">
                <a16:creationId xmlns:a16="http://schemas.microsoft.com/office/drawing/2014/main" id="{4FE33567-1257-4493-B1DD-3F9C1910B96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74C17BC-E7B6-4C2E-9DE5-9AF1C51D3071}"/>
              </a:ext>
            </a:extLst>
          </p:cNvPr>
          <p:cNvSpPr>
            <a:spLocks noGrp="1"/>
          </p:cNvSpPr>
          <p:nvPr>
            <p:ph type="sldNum" sz="quarter" idx="12"/>
          </p:nvPr>
        </p:nvSpPr>
        <p:spPr/>
        <p:txBody>
          <a:bodyPr/>
          <a:lstStyle/>
          <a:p>
            <a:fld id="{34C98182-889D-4BA7-ABC9-29B15B402893}" type="slidenum">
              <a:rPr lang="ko-KR" altLang="en-US" smtClean="0"/>
              <a:t>‹#›</a:t>
            </a:fld>
            <a:endParaRPr lang="ko-KR" altLang="en-US"/>
          </a:p>
        </p:txBody>
      </p:sp>
    </p:spTree>
    <p:extLst>
      <p:ext uri="{BB962C8B-B14F-4D97-AF65-F5344CB8AC3E}">
        <p14:creationId xmlns:p14="http://schemas.microsoft.com/office/powerpoint/2010/main" val="3238921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BC8EC7-6E11-4403-BD26-ECBF190F4B4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41DD3C11-4CF8-4044-BAF1-B13CDFF8EEC5}"/>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83BC4E7-66FB-40C1-8FCD-5D5E3897EEE9}"/>
              </a:ext>
            </a:extLst>
          </p:cNvPr>
          <p:cNvSpPr>
            <a:spLocks noGrp="1"/>
          </p:cNvSpPr>
          <p:nvPr>
            <p:ph type="dt" sz="half" idx="10"/>
          </p:nvPr>
        </p:nvSpPr>
        <p:spPr/>
        <p:txBody>
          <a:bodyPr/>
          <a:lstStyle/>
          <a:p>
            <a:fld id="{85DE168B-10F9-462A-A364-60672266047D}" type="datetime1">
              <a:rPr lang="ko-KR" altLang="en-US" smtClean="0"/>
              <a:t>2025-08-18</a:t>
            </a:fld>
            <a:endParaRPr lang="ko-KR" altLang="en-US"/>
          </a:p>
        </p:txBody>
      </p:sp>
      <p:sp>
        <p:nvSpPr>
          <p:cNvPr id="5" name="바닥글 개체 틀 4">
            <a:extLst>
              <a:ext uri="{FF2B5EF4-FFF2-40B4-BE49-F238E27FC236}">
                <a16:creationId xmlns:a16="http://schemas.microsoft.com/office/drawing/2014/main" id="{2707E1BA-7287-48B0-845A-3B6A12C669B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D2CF8AD-9CD0-445E-859E-05D7DCB80CC1}"/>
              </a:ext>
            </a:extLst>
          </p:cNvPr>
          <p:cNvSpPr>
            <a:spLocks noGrp="1"/>
          </p:cNvSpPr>
          <p:nvPr>
            <p:ph type="sldNum" sz="quarter" idx="12"/>
          </p:nvPr>
        </p:nvSpPr>
        <p:spPr/>
        <p:txBody>
          <a:bodyPr/>
          <a:lstStyle/>
          <a:p>
            <a:fld id="{34C98182-889D-4BA7-ABC9-29B15B402893}" type="slidenum">
              <a:rPr lang="ko-KR" altLang="en-US" smtClean="0"/>
              <a:t>‹#›</a:t>
            </a:fld>
            <a:endParaRPr lang="ko-KR" altLang="en-US"/>
          </a:p>
        </p:txBody>
      </p:sp>
    </p:spTree>
    <p:extLst>
      <p:ext uri="{BB962C8B-B14F-4D97-AF65-F5344CB8AC3E}">
        <p14:creationId xmlns:p14="http://schemas.microsoft.com/office/powerpoint/2010/main" val="2351141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A2AAEFD-B44D-4155-9045-4229A5D6500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553818F-4461-41C0-996E-171B2484FB4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F1C01757-6CD8-4F39-8D5A-496ED6954279}"/>
              </a:ext>
            </a:extLst>
          </p:cNvPr>
          <p:cNvSpPr>
            <a:spLocks noGrp="1"/>
          </p:cNvSpPr>
          <p:nvPr>
            <p:ph type="dt" sz="half" idx="10"/>
          </p:nvPr>
        </p:nvSpPr>
        <p:spPr/>
        <p:txBody>
          <a:bodyPr/>
          <a:lstStyle/>
          <a:p>
            <a:fld id="{CB0F9033-A2F0-49DC-AFD8-5A13BCFD0E1B}" type="datetime1">
              <a:rPr lang="ko-KR" altLang="en-US" smtClean="0"/>
              <a:t>2025-08-18</a:t>
            </a:fld>
            <a:endParaRPr lang="ko-KR" altLang="en-US"/>
          </a:p>
        </p:txBody>
      </p:sp>
      <p:sp>
        <p:nvSpPr>
          <p:cNvPr id="5" name="바닥글 개체 틀 4">
            <a:extLst>
              <a:ext uri="{FF2B5EF4-FFF2-40B4-BE49-F238E27FC236}">
                <a16:creationId xmlns:a16="http://schemas.microsoft.com/office/drawing/2014/main" id="{6FBAE857-085C-477D-AD27-8CA53DCEE75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CF7504C-26BC-48B7-8DF3-12010D3DB49D}"/>
              </a:ext>
            </a:extLst>
          </p:cNvPr>
          <p:cNvSpPr>
            <a:spLocks noGrp="1"/>
          </p:cNvSpPr>
          <p:nvPr>
            <p:ph type="sldNum" sz="quarter" idx="12"/>
          </p:nvPr>
        </p:nvSpPr>
        <p:spPr/>
        <p:txBody>
          <a:bodyPr/>
          <a:lstStyle/>
          <a:p>
            <a:fld id="{34C98182-889D-4BA7-ABC9-29B15B402893}" type="slidenum">
              <a:rPr lang="ko-KR" altLang="en-US" smtClean="0"/>
              <a:t>‹#›</a:t>
            </a:fld>
            <a:endParaRPr lang="ko-KR" altLang="en-US"/>
          </a:p>
        </p:txBody>
      </p:sp>
    </p:spTree>
    <p:extLst>
      <p:ext uri="{BB962C8B-B14F-4D97-AF65-F5344CB8AC3E}">
        <p14:creationId xmlns:p14="http://schemas.microsoft.com/office/powerpoint/2010/main" val="328784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574505-BAB9-46BA-B586-7AAAC888621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C3A8096-0680-4B11-9CB2-4FED24895F89}"/>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AD0A38AB-D330-49F0-BCCB-4AE64421E11E}"/>
              </a:ext>
            </a:extLst>
          </p:cNvPr>
          <p:cNvSpPr>
            <a:spLocks noGrp="1"/>
          </p:cNvSpPr>
          <p:nvPr>
            <p:ph type="dt" sz="half" idx="10"/>
          </p:nvPr>
        </p:nvSpPr>
        <p:spPr>
          <a:xfrm>
            <a:off x="147000" y="6356350"/>
            <a:ext cx="2743200" cy="365125"/>
          </a:xfrm>
        </p:spPr>
        <p:txBody>
          <a:bodyPr/>
          <a:lstStyle>
            <a:lvl1pPr algn="l">
              <a:defRPr/>
            </a:lvl1pPr>
          </a:lstStyle>
          <a:p>
            <a:fld id="{5DE563B6-0D62-4D2D-BF6C-A0849FE2D12D}" type="datetime1">
              <a:rPr lang="ko-KR" altLang="en-US" smtClean="0"/>
              <a:pPr/>
              <a:t>2025-08-18</a:t>
            </a:fld>
            <a:endParaRPr lang="ko-KR" altLang="en-US"/>
          </a:p>
        </p:txBody>
      </p:sp>
      <p:sp>
        <p:nvSpPr>
          <p:cNvPr id="5" name="바닥글 개체 틀 4">
            <a:extLst>
              <a:ext uri="{FF2B5EF4-FFF2-40B4-BE49-F238E27FC236}">
                <a16:creationId xmlns:a16="http://schemas.microsoft.com/office/drawing/2014/main" id="{3E8BC20B-0BDE-4AE7-ACF6-D32838B0BFA0}"/>
              </a:ext>
            </a:extLst>
          </p:cNvPr>
          <p:cNvSpPr>
            <a:spLocks noGrp="1"/>
          </p:cNvSpPr>
          <p:nvPr>
            <p:ph type="ftr" sz="quarter" idx="11"/>
          </p:nvPr>
        </p:nvSpPr>
        <p:spPr>
          <a:xfrm>
            <a:off x="2973600" y="6356350"/>
            <a:ext cx="6264000" cy="365125"/>
          </a:xfrm>
        </p:spPr>
        <p:txBody>
          <a:bodyPr/>
          <a:lstStyle/>
          <a:p>
            <a:endParaRPr lang="ko-KR" altLang="en-US" dirty="0"/>
          </a:p>
        </p:txBody>
      </p:sp>
      <p:sp>
        <p:nvSpPr>
          <p:cNvPr id="6" name="슬라이드 번호 개체 틀 5">
            <a:extLst>
              <a:ext uri="{FF2B5EF4-FFF2-40B4-BE49-F238E27FC236}">
                <a16:creationId xmlns:a16="http://schemas.microsoft.com/office/drawing/2014/main" id="{DDFC554E-AD93-49DB-9B26-67885CECBED7}"/>
              </a:ext>
            </a:extLst>
          </p:cNvPr>
          <p:cNvSpPr>
            <a:spLocks noGrp="1"/>
          </p:cNvSpPr>
          <p:nvPr>
            <p:ph type="sldNum" sz="quarter" idx="12"/>
          </p:nvPr>
        </p:nvSpPr>
        <p:spPr>
          <a:xfrm>
            <a:off x="9301800" y="6356350"/>
            <a:ext cx="2743200" cy="365125"/>
          </a:xfrm>
        </p:spPr>
        <p:txBody>
          <a:bodyPr/>
          <a:lstStyle>
            <a:lvl1pPr algn="r">
              <a:defRPr/>
            </a:lvl1pPr>
          </a:lstStyle>
          <a:p>
            <a:fld id="{34C98182-889D-4BA7-ABC9-29B15B402893}" type="slidenum">
              <a:rPr lang="ko-KR" altLang="en-US" smtClean="0"/>
              <a:pPr/>
              <a:t>‹#›</a:t>
            </a:fld>
            <a:endParaRPr lang="ko-KR" altLang="en-US" dirty="0"/>
          </a:p>
        </p:txBody>
      </p:sp>
    </p:spTree>
    <p:extLst>
      <p:ext uri="{BB962C8B-B14F-4D97-AF65-F5344CB8AC3E}">
        <p14:creationId xmlns:p14="http://schemas.microsoft.com/office/powerpoint/2010/main" val="426030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9D1DDC-6D57-4F54-B622-9E7ACF8A16B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903737D-6531-49D0-AF79-0B66DE7357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FE4F4B43-5C46-47D5-918D-ECE0BB87A4E1}"/>
              </a:ext>
            </a:extLst>
          </p:cNvPr>
          <p:cNvSpPr>
            <a:spLocks noGrp="1"/>
          </p:cNvSpPr>
          <p:nvPr>
            <p:ph type="dt" sz="half" idx="10"/>
          </p:nvPr>
        </p:nvSpPr>
        <p:spPr/>
        <p:txBody>
          <a:bodyPr/>
          <a:lstStyle>
            <a:lvl1pPr algn="l">
              <a:defRPr/>
            </a:lvl1pPr>
          </a:lstStyle>
          <a:p>
            <a:fld id="{313CCCD3-90AA-4995-9D6D-8D16EA040FED}" type="datetime1">
              <a:rPr lang="ko-KR" altLang="en-US" smtClean="0"/>
              <a:pPr/>
              <a:t>2025-08-18</a:t>
            </a:fld>
            <a:endParaRPr lang="ko-KR" altLang="en-US"/>
          </a:p>
        </p:txBody>
      </p:sp>
      <p:sp>
        <p:nvSpPr>
          <p:cNvPr id="5" name="바닥글 개체 틀 4">
            <a:extLst>
              <a:ext uri="{FF2B5EF4-FFF2-40B4-BE49-F238E27FC236}">
                <a16:creationId xmlns:a16="http://schemas.microsoft.com/office/drawing/2014/main" id="{C11458F6-83EA-4BBC-BAA1-4838180AF15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BE8959-73C5-4BEE-AADB-B0A1635CE81D}"/>
              </a:ext>
            </a:extLst>
          </p:cNvPr>
          <p:cNvSpPr>
            <a:spLocks noGrp="1"/>
          </p:cNvSpPr>
          <p:nvPr>
            <p:ph type="sldNum" sz="quarter" idx="12"/>
          </p:nvPr>
        </p:nvSpPr>
        <p:spPr/>
        <p:txBody>
          <a:bodyPr/>
          <a:lstStyle>
            <a:lvl1pPr algn="r">
              <a:defRPr/>
            </a:lvl1pPr>
          </a:lstStyle>
          <a:p>
            <a:fld id="{34C98182-889D-4BA7-ABC9-29B15B402893}" type="slidenum">
              <a:rPr lang="ko-KR" altLang="en-US" smtClean="0"/>
              <a:pPr/>
              <a:t>‹#›</a:t>
            </a:fld>
            <a:endParaRPr lang="ko-KR" altLang="en-US"/>
          </a:p>
        </p:txBody>
      </p:sp>
    </p:spTree>
    <p:extLst>
      <p:ext uri="{BB962C8B-B14F-4D97-AF65-F5344CB8AC3E}">
        <p14:creationId xmlns:p14="http://schemas.microsoft.com/office/powerpoint/2010/main" val="913432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DC2E9C-31ED-40DF-AFA0-C1EB825022E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C6A1E6D-6737-45A3-839F-1AE39AB88B2A}"/>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411C17ED-85A1-47AD-8EBE-FDF4912BCF5F}"/>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F98E7E8F-808B-43FF-AE3F-12A63339EE61}"/>
              </a:ext>
            </a:extLst>
          </p:cNvPr>
          <p:cNvSpPr>
            <a:spLocks noGrp="1"/>
          </p:cNvSpPr>
          <p:nvPr>
            <p:ph type="dt" sz="half" idx="10"/>
          </p:nvPr>
        </p:nvSpPr>
        <p:spPr/>
        <p:txBody>
          <a:bodyPr/>
          <a:lstStyle/>
          <a:p>
            <a:fld id="{2022F9FF-16D5-4E51-AAE1-48F324F2D3E7}" type="datetime1">
              <a:rPr lang="ko-KR" altLang="en-US" smtClean="0"/>
              <a:t>2025-08-18</a:t>
            </a:fld>
            <a:endParaRPr lang="ko-KR" altLang="en-US"/>
          </a:p>
        </p:txBody>
      </p:sp>
      <p:sp>
        <p:nvSpPr>
          <p:cNvPr id="6" name="바닥글 개체 틀 5">
            <a:extLst>
              <a:ext uri="{FF2B5EF4-FFF2-40B4-BE49-F238E27FC236}">
                <a16:creationId xmlns:a16="http://schemas.microsoft.com/office/drawing/2014/main" id="{A9F181D1-16BF-4533-9146-09F9D6109AD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28688F8-916E-4F95-B2E7-17805EB8B7BE}"/>
              </a:ext>
            </a:extLst>
          </p:cNvPr>
          <p:cNvSpPr>
            <a:spLocks noGrp="1"/>
          </p:cNvSpPr>
          <p:nvPr>
            <p:ph type="sldNum" sz="quarter" idx="12"/>
          </p:nvPr>
        </p:nvSpPr>
        <p:spPr/>
        <p:txBody>
          <a:bodyPr/>
          <a:lstStyle/>
          <a:p>
            <a:fld id="{34C98182-889D-4BA7-ABC9-29B15B402893}" type="slidenum">
              <a:rPr lang="ko-KR" altLang="en-US" smtClean="0"/>
              <a:t>‹#›</a:t>
            </a:fld>
            <a:endParaRPr lang="ko-KR" altLang="en-US"/>
          </a:p>
        </p:txBody>
      </p:sp>
    </p:spTree>
    <p:extLst>
      <p:ext uri="{BB962C8B-B14F-4D97-AF65-F5344CB8AC3E}">
        <p14:creationId xmlns:p14="http://schemas.microsoft.com/office/powerpoint/2010/main" val="313920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18287-3231-4D9B-9ABC-1B58425DADCA}"/>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6683157-2E3D-4C8A-84BE-39CAE31B2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EC6FB253-0AA5-4EA5-B266-11F099E92112}"/>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57908119-FD1B-4C5C-ABF4-116C417905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A850826E-D850-4072-8B69-E26ACBC45485}"/>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DBF33CD5-555A-4699-A10A-A4FA0409B703}"/>
              </a:ext>
            </a:extLst>
          </p:cNvPr>
          <p:cNvSpPr>
            <a:spLocks noGrp="1"/>
          </p:cNvSpPr>
          <p:nvPr>
            <p:ph type="dt" sz="half" idx="10"/>
          </p:nvPr>
        </p:nvSpPr>
        <p:spPr/>
        <p:txBody>
          <a:bodyPr/>
          <a:lstStyle/>
          <a:p>
            <a:fld id="{C6929AEF-6566-48ED-BA4E-B7D3F2FE4C84}" type="datetime1">
              <a:rPr lang="ko-KR" altLang="en-US" smtClean="0"/>
              <a:t>2025-08-18</a:t>
            </a:fld>
            <a:endParaRPr lang="ko-KR" altLang="en-US"/>
          </a:p>
        </p:txBody>
      </p:sp>
      <p:sp>
        <p:nvSpPr>
          <p:cNvPr id="8" name="바닥글 개체 틀 7">
            <a:extLst>
              <a:ext uri="{FF2B5EF4-FFF2-40B4-BE49-F238E27FC236}">
                <a16:creationId xmlns:a16="http://schemas.microsoft.com/office/drawing/2014/main" id="{9F14D1C8-FC60-4333-ACBB-5ED9C6E1B4E8}"/>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62093B3-31F5-4892-B533-DC0CA92487D2}"/>
              </a:ext>
            </a:extLst>
          </p:cNvPr>
          <p:cNvSpPr>
            <a:spLocks noGrp="1"/>
          </p:cNvSpPr>
          <p:nvPr>
            <p:ph type="sldNum" sz="quarter" idx="12"/>
          </p:nvPr>
        </p:nvSpPr>
        <p:spPr/>
        <p:txBody>
          <a:bodyPr/>
          <a:lstStyle/>
          <a:p>
            <a:fld id="{34C98182-889D-4BA7-ABC9-29B15B402893}" type="slidenum">
              <a:rPr lang="ko-KR" altLang="en-US" smtClean="0"/>
              <a:t>‹#›</a:t>
            </a:fld>
            <a:endParaRPr lang="ko-KR" altLang="en-US"/>
          </a:p>
        </p:txBody>
      </p:sp>
    </p:spTree>
    <p:extLst>
      <p:ext uri="{BB962C8B-B14F-4D97-AF65-F5344CB8AC3E}">
        <p14:creationId xmlns:p14="http://schemas.microsoft.com/office/powerpoint/2010/main" val="1354510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4FA2BF-534C-44BE-B413-E10AC7FB351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44BFA3A-F774-4B7B-8D63-9FDD27B5F136}"/>
              </a:ext>
            </a:extLst>
          </p:cNvPr>
          <p:cNvSpPr>
            <a:spLocks noGrp="1"/>
          </p:cNvSpPr>
          <p:nvPr>
            <p:ph type="dt" sz="half" idx="10"/>
          </p:nvPr>
        </p:nvSpPr>
        <p:spPr/>
        <p:txBody>
          <a:bodyPr/>
          <a:lstStyle>
            <a:lvl1pPr algn="l">
              <a:defRPr/>
            </a:lvl1pPr>
          </a:lstStyle>
          <a:p>
            <a:fld id="{F0AF6917-3F98-4859-A21A-F5A909F831EC}" type="datetime1">
              <a:rPr lang="ko-KR" altLang="en-US" smtClean="0"/>
              <a:pPr/>
              <a:t>2025-08-18</a:t>
            </a:fld>
            <a:endParaRPr lang="ko-KR" altLang="en-US"/>
          </a:p>
        </p:txBody>
      </p:sp>
      <p:sp>
        <p:nvSpPr>
          <p:cNvPr id="4" name="바닥글 개체 틀 3">
            <a:extLst>
              <a:ext uri="{FF2B5EF4-FFF2-40B4-BE49-F238E27FC236}">
                <a16:creationId xmlns:a16="http://schemas.microsoft.com/office/drawing/2014/main" id="{61C7E7F0-2A3E-4C49-89F0-5D08295F83FC}"/>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E1E947A-3885-4B82-BA3E-5254653FD596}"/>
              </a:ext>
            </a:extLst>
          </p:cNvPr>
          <p:cNvSpPr>
            <a:spLocks noGrp="1"/>
          </p:cNvSpPr>
          <p:nvPr>
            <p:ph type="sldNum" sz="quarter" idx="12"/>
          </p:nvPr>
        </p:nvSpPr>
        <p:spPr/>
        <p:txBody>
          <a:bodyPr/>
          <a:lstStyle>
            <a:lvl1pPr algn="r">
              <a:defRPr/>
            </a:lvl1pPr>
          </a:lstStyle>
          <a:p>
            <a:fld id="{34C98182-889D-4BA7-ABC9-29B15B402893}" type="slidenum">
              <a:rPr lang="ko-KR" altLang="en-US" smtClean="0"/>
              <a:pPr/>
              <a:t>‹#›</a:t>
            </a:fld>
            <a:endParaRPr lang="ko-KR" altLang="en-US"/>
          </a:p>
        </p:txBody>
      </p:sp>
    </p:spTree>
    <p:extLst>
      <p:ext uri="{BB962C8B-B14F-4D97-AF65-F5344CB8AC3E}">
        <p14:creationId xmlns:p14="http://schemas.microsoft.com/office/powerpoint/2010/main" val="2460241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A6FA01D-C650-430A-81EB-396EE011080B}"/>
              </a:ext>
            </a:extLst>
          </p:cNvPr>
          <p:cNvSpPr>
            <a:spLocks noGrp="1"/>
          </p:cNvSpPr>
          <p:nvPr>
            <p:ph type="dt" sz="half" idx="10"/>
          </p:nvPr>
        </p:nvSpPr>
        <p:spPr>
          <a:xfrm>
            <a:off x="139200" y="6356350"/>
            <a:ext cx="3442200" cy="365125"/>
          </a:xfrm>
        </p:spPr>
        <p:txBody>
          <a:bodyPr/>
          <a:lstStyle>
            <a:lvl1pPr algn="l">
              <a:defRPr/>
            </a:lvl1pPr>
          </a:lstStyle>
          <a:p>
            <a:fld id="{A7D15A0C-D3F3-4F66-B69B-ED89E8745140}" type="datetime1">
              <a:rPr lang="ko-KR" altLang="en-US" smtClean="0"/>
              <a:pPr/>
              <a:t>2025-08-18</a:t>
            </a:fld>
            <a:endParaRPr lang="ko-KR" altLang="en-US"/>
          </a:p>
        </p:txBody>
      </p:sp>
      <p:sp>
        <p:nvSpPr>
          <p:cNvPr id="3" name="바닥글 개체 틀 2">
            <a:extLst>
              <a:ext uri="{FF2B5EF4-FFF2-40B4-BE49-F238E27FC236}">
                <a16:creationId xmlns:a16="http://schemas.microsoft.com/office/drawing/2014/main" id="{C6FB156C-D5FE-42A1-9B0A-D1ED6713F223}"/>
              </a:ext>
            </a:extLst>
          </p:cNvPr>
          <p:cNvSpPr>
            <a:spLocks noGrp="1"/>
          </p:cNvSpPr>
          <p:nvPr>
            <p:ph type="ftr" sz="quarter" idx="11"/>
          </p:nvPr>
        </p:nvSpPr>
        <p:spPr>
          <a:xfrm>
            <a:off x="3679200" y="6356350"/>
            <a:ext cx="4852800" cy="365125"/>
          </a:xfrm>
        </p:spPr>
        <p:txBody>
          <a:bodyPr/>
          <a:lstStyle/>
          <a:p>
            <a:endParaRPr lang="ko-KR" altLang="en-US"/>
          </a:p>
        </p:txBody>
      </p:sp>
      <p:sp>
        <p:nvSpPr>
          <p:cNvPr id="4" name="슬라이드 번호 개체 틀 3">
            <a:extLst>
              <a:ext uri="{FF2B5EF4-FFF2-40B4-BE49-F238E27FC236}">
                <a16:creationId xmlns:a16="http://schemas.microsoft.com/office/drawing/2014/main" id="{1B0973E2-E7B1-4050-85F8-604E107FB9FC}"/>
              </a:ext>
            </a:extLst>
          </p:cNvPr>
          <p:cNvSpPr>
            <a:spLocks noGrp="1"/>
          </p:cNvSpPr>
          <p:nvPr>
            <p:ph type="sldNum" sz="quarter" idx="12"/>
          </p:nvPr>
        </p:nvSpPr>
        <p:spPr>
          <a:xfrm>
            <a:off x="8610600" y="6356350"/>
            <a:ext cx="3442200" cy="365125"/>
          </a:xfrm>
        </p:spPr>
        <p:txBody>
          <a:bodyPr/>
          <a:lstStyle>
            <a:lvl1pPr algn="r">
              <a:defRPr/>
            </a:lvl1pPr>
          </a:lstStyle>
          <a:p>
            <a:fld id="{34C98182-889D-4BA7-ABC9-29B15B402893}" type="slidenum">
              <a:rPr lang="ko-KR" altLang="en-US" smtClean="0"/>
              <a:pPr/>
              <a:t>‹#›</a:t>
            </a:fld>
            <a:endParaRPr lang="ko-KR" altLang="en-US"/>
          </a:p>
        </p:txBody>
      </p:sp>
    </p:spTree>
    <p:extLst>
      <p:ext uri="{BB962C8B-B14F-4D97-AF65-F5344CB8AC3E}">
        <p14:creationId xmlns:p14="http://schemas.microsoft.com/office/powerpoint/2010/main" val="1601174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C49C6F-546E-4387-9D44-0F5381B7FEC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A40AB43D-2905-4CBE-9713-99F290A222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4E2BBF02-5C89-4C7F-9590-6454B28F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B3A3E073-3EF4-4892-AC9C-5A6D183D73E7}"/>
              </a:ext>
            </a:extLst>
          </p:cNvPr>
          <p:cNvSpPr>
            <a:spLocks noGrp="1"/>
          </p:cNvSpPr>
          <p:nvPr>
            <p:ph type="dt" sz="half" idx="10"/>
          </p:nvPr>
        </p:nvSpPr>
        <p:spPr>
          <a:xfrm>
            <a:off x="141402" y="6356350"/>
            <a:ext cx="3439998" cy="365125"/>
          </a:xfrm>
        </p:spPr>
        <p:txBody>
          <a:bodyPr/>
          <a:lstStyle/>
          <a:p>
            <a:fld id="{3F54D4FD-A36B-4383-8AA3-8FD274511116}" type="datetime1">
              <a:rPr lang="ko-KR" altLang="en-US" smtClean="0"/>
              <a:t>2025-08-18</a:t>
            </a:fld>
            <a:endParaRPr lang="ko-KR" altLang="en-US"/>
          </a:p>
        </p:txBody>
      </p:sp>
      <p:sp>
        <p:nvSpPr>
          <p:cNvPr id="6" name="바닥글 개체 틀 5">
            <a:extLst>
              <a:ext uri="{FF2B5EF4-FFF2-40B4-BE49-F238E27FC236}">
                <a16:creationId xmlns:a16="http://schemas.microsoft.com/office/drawing/2014/main" id="{1FA8C830-C0D2-4E34-984D-BFD62710C34E}"/>
              </a:ext>
            </a:extLst>
          </p:cNvPr>
          <p:cNvSpPr>
            <a:spLocks noGrp="1"/>
          </p:cNvSpPr>
          <p:nvPr>
            <p:ph type="ftr" sz="quarter" idx="11"/>
          </p:nvPr>
        </p:nvSpPr>
        <p:spPr>
          <a:xfrm>
            <a:off x="3714161" y="6356350"/>
            <a:ext cx="4760535" cy="365125"/>
          </a:xfrm>
        </p:spPr>
        <p:txBody>
          <a:bodyPr/>
          <a:lstStyle/>
          <a:p>
            <a:endParaRPr lang="ko-KR" altLang="en-US" dirty="0"/>
          </a:p>
        </p:txBody>
      </p:sp>
      <p:sp>
        <p:nvSpPr>
          <p:cNvPr id="7" name="슬라이드 번호 개체 틀 6">
            <a:extLst>
              <a:ext uri="{FF2B5EF4-FFF2-40B4-BE49-F238E27FC236}">
                <a16:creationId xmlns:a16="http://schemas.microsoft.com/office/drawing/2014/main" id="{F4AE579A-FA23-47BF-A4BA-55EC39640F3C}"/>
              </a:ext>
            </a:extLst>
          </p:cNvPr>
          <p:cNvSpPr>
            <a:spLocks noGrp="1"/>
          </p:cNvSpPr>
          <p:nvPr>
            <p:ph type="sldNum" sz="quarter" idx="12"/>
          </p:nvPr>
        </p:nvSpPr>
        <p:spPr>
          <a:xfrm>
            <a:off x="8610600" y="6356350"/>
            <a:ext cx="3439998" cy="365125"/>
          </a:xfrm>
        </p:spPr>
        <p:txBody>
          <a:bodyPr/>
          <a:lstStyle/>
          <a:p>
            <a:fld id="{34C98182-889D-4BA7-ABC9-29B15B402893}" type="slidenum">
              <a:rPr lang="ko-KR" altLang="en-US" smtClean="0"/>
              <a:t>‹#›</a:t>
            </a:fld>
            <a:endParaRPr lang="ko-KR" altLang="en-US"/>
          </a:p>
        </p:txBody>
      </p:sp>
    </p:spTree>
    <p:extLst>
      <p:ext uri="{BB962C8B-B14F-4D97-AF65-F5344CB8AC3E}">
        <p14:creationId xmlns:p14="http://schemas.microsoft.com/office/powerpoint/2010/main" val="1982435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233AAD-A233-4461-B600-ECA6C77849B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849EC07-44FD-4C4A-9314-3224DF7BA6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05A6D9C-B6D2-4BFA-A079-7D5C12CCF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2CF08306-C9C4-4CE5-8E7B-5E04932FFF5C}"/>
              </a:ext>
            </a:extLst>
          </p:cNvPr>
          <p:cNvSpPr>
            <a:spLocks noGrp="1"/>
          </p:cNvSpPr>
          <p:nvPr>
            <p:ph type="dt" sz="half" idx="10"/>
          </p:nvPr>
        </p:nvSpPr>
        <p:spPr/>
        <p:txBody>
          <a:bodyPr/>
          <a:lstStyle/>
          <a:p>
            <a:fld id="{3AF82266-1630-41C0-A1CA-82FC75C0E1D4}" type="datetime1">
              <a:rPr lang="ko-KR" altLang="en-US" smtClean="0"/>
              <a:t>2025-08-18</a:t>
            </a:fld>
            <a:endParaRPr lang="ko-KR" altLang="en-US"/>
          </a:p>
        </p:txBody>
      </p:sp>
      <p:sp>
        <p:nvSpPr>
          <p:cNvPr id="6" name="바닥글 개체 틀 5">
            <a:extLst>
              <a:ext uri="{FF2B5EF4-FFF2-40B4-BE49-F238E27FC236}">
                <a16:creationId xmlns:a16="http://schemas.microsoft.com/office/drawing/2014/main" id="{22B10644-0531-497F-B2C0-377780F4197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BEEBFB-DA63-4048-A6CA-C1E1EF828368}"/>
              </a:ext>
            </a:extLst>
          </p:cNvPr>
          <p:cNvSpPr>
            <a:spLocks noGrp="1"/>
          </p:cNvSpPr>
          <p:nvPr>
            <p:ph type="sldNum" sz="quarter" idx="12"/>
          </p:nvPr>
        </p:nvSpPr>
        <p:spPr/>
        <p:txBody>
          <a:bodyPr/>
          <a:lstStyle/>
          <a:p>
            <a:fld id="{34C98182-889D-4BA7-ABC9-29B15B402893}" type="slidenum">
              <a:rPr lang="ko-KR" altLang="en-US" smtClean="0"/>
              <a:t>‹#›</a:t>
            </a:fld>
            <a:endParaRPr lang="ko-KR" altLang="en-US"/>
          </a:p>
        </p:txBody>
      </p:sp>
    </p:spTree>
    <p:extLst>
      <p:ext uri="{BB962C8B-B14F-4D97-AF65-F5344CB8AC3E}">
        <p14:creationId xmlns:p14="http://schemas.microsoft.com/office/powerpoint/2010/main" val="421828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D87DD47-3055-4794-9EC4-443F56DA1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A8D58F93-79C2-4CFD-A3A1-BA00A0F188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40137D3-CE03-437A-B22E-E71309174D33}"/>
              </a:ext>
            </a:extLst>
          </p:cNvPr>
          <p:cNvSpPr>
            <a:spLocks noGrp="1"/>
          </p:cNvSpPr>
          <p:nvPr>
            <p:ph type="dt" sz="half" idx="2"/>
          </p:nvPr>
        </p:nvSpPr>
        <p:spPr>
          <a:xfrm>
            <a:off x="141401" y="6356350"/>
            <a:ext cx="37895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B3909-C279-4AB8-AA6A-CE956489E003}" type="datetime1">
              <a:rPr lang="ko-KR" altLang="en-US" smtClean="0"/>
              <a:t>2025-08-18</a:t>
            </a:fld>
            <a:endParaRPr lang="ko-KR" altLang="en-US"/>
          </a:p>
        </p:txBody>
      </p:sp>
      <p:sp>
        <p:nvSpPr>
          <p:cNvPr id="5" name="바닥글 개체 틀 4">
            <a:extLst>
              <a:ext uri="{FF2B5EF4-FFF2-40B4-BE49-F238E27FC236}">
                <a16:creationId xmlns:a16="http://schemas.microsoft.com/office/drawing/2014/main" id="{CE63D692-A5AC-4625-ACF0-0DE38652C8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슬라이드 번호 개체 틀 5">
            <a:extLst>
              <a:ext uri="{FF2B5EF4-FFF2-40B4-BE49-F238E27FC236}">
                <a16:creationId xmlns:a16="http://schemas.microsoft.com/office/drawing/2014/main" id="{30B51C3C-2FF0-4757-A7D5-BD00847B2C9F}"/>
              </a:ext>
            </a:extLst>
          </p:cNvPr>
          <p:cNvSpPr>
            <a:spLocks noGrp="1"/>
          </p:cNvSpPr>
          <p:nvPr>
            <p:ph type="sldNum" sz="quarter" idx="4"/>
          </p:nvPr>
        </p:nvSpPr>
        <p:spPr>
          <a:xfrm>
            <a:off x="8261025" y="6356350"/>
            <a:ext cx="378957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C98182-889D-4BA7-ABC9-29B15B402893}" type="slidenum">
              <a:rPr lang="ko-KR" altLang="en-US" smtClean="0"/>
              <a:t>‹#›</a:t>
            </a:fld>
            <a:endParaRPr lang="ko-KR" altLang="en-US" dirty="0"/>
          </a:p>
        </p:txBody>
      </p:sp>
    </p:spTree>
    <p:extLst>
      <p:ext uri="{BB962C8B-B14F-4D97-AF65-F5344CB8AC3E}">
        <p14:creationId xmlns:p14="http://schemas.microsoft.com/office/powerpoint/2010/main" val="3691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suho.kwon@intellivix.ai"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702FFF-01AB-4779-B408-42E2E4E9C43E}"/>
              </a:ext>
            </a:extLst>
          </p:cNvPr>
          <p:cNvSpPr>
            <a:spLocks noGrp="1"/>
          </p:cNvSpPr>
          <p:nvPr>
            <p:ph type="ctrTitle"/>
          </p:nvPr>
        </p:nvSpPr>
        <p:spPr>
          <a:xfrm>
            <a:off x="1075173" y="1122363"/>
            <a:ext cx="10098593" cy="2387600"/>
          </a:xfrm>
        </p:spPr>
        <p:txBody>
          <a:bodyPr>
            <a:normAutofit/>
          </a:bodyPr>
          <a:lstStyle/>
          <a:p>
            <a:r>
              <a:rPr lang="en-US" altLang="ko-KR" sz="4800" b="1" dirty="0"/>
              <a:t>How to make a good software with AI</a:t>
            </a:r>
            <a:endParaRPr lang="ko-KR" altLang="en-US" sz="4800" b="1" dirty="0"/>
          </a:p>
        </p:txBody>
      </p:sp>
      <p:sp>
        <p:nvSpPr>
          <p:cNvPr id="3" name="부제목 2">
            <a:extLst>
              <a:ext uri="{FF2B5EF4-FFF2-40B4-BE49-F238E27FC236}">
                <a16:creationId xmlns:a16="http://schemas.microsoft.com/office/drawing/2014/main" id="{47AEB803-0A24-4323-A770-ED2D6F7EC46E}"/>
              </a:ext>
            </a:extLst>
          </p:cNvPr>
          <p:cNvSpPr>
            <a:spLocks noGrp="1"/>
          </p:cNvSpPr>
          <p:nvPr>
            <p:ph type="subTitle" idx="1"/>
          </p:nvPr>
        </p:nvSpPr>
        <p:spPr>
          <a:xfrm>
            <a:off x="784800" y="3590927"/>
            <a:ext cx="10620000" cy="1934216"/>
          </a:xfrm>
        </p:spPr>
        <p:txBody>
          <a:bodyPr>
            <a:normAutofit/>
          </a:bodyPr>
          <a:lstStyle/>
          <a:p>
            <a:r>
              <a:rPr lang="en-US" altLang="ko-KR" sz="2800" b="1" dirty="0"/>
              <a:t>Tech Seminar</a:t>
            </a:r>
            <a:endParaRPr lang="en-US" altLang="ko-KR" sz="3200" b="1" dirty="0"/>
          </a:p>
          <a:p>
            <a:r>
              <a:rPr lang="ko-KR" altLang="en-US" sz="1700" b="1" dirty="0"/>
              <a:t>권수호</a:t>
            </a:r>
            <a:r>
              <a:rPr lang="en-US" altLang="ko-KR" sz="1700" b="1" dirty="0"/>
              <a:t>(</a:t>
            </a:r>
            <a:r>
              <a:rPr lang="en-US" altLang="ko-KR" sz="1700" b="1" dirty="0">
                <a:hlinkClick r:id="rId2"/>
              </a:rPr>
              <a:t>suho.kwon@intellivix.ai</a:t>
            </a:r>
            <a:r>
              <a:rPr lang="en-US" altLang="ko-KR" sz="1700" b="1" dirty="0"/>
              <a:t>) </a:t>
            </a:r>
          </a:p>
          <a:p>
            <a:endParaRPr lang="en-US" altLang="ko-KR" sz="2200" b="1" dirty="0"/>
          </a:p>
          <a:p>
            <a:r>
              <a:rPr lang="en-US" altLang="ko-KR" sz="1700" b="1" dirty="0"/>
              <a:t>2025.08.21</a:t>
            </a:r>
          </a:p>
        </p:txBody>
      </p:sp>
      <p:cxnSp>
        <p:nvCxnSpPr>
          <p:cNvPr id="5" name="직선 연결선 4">
            <a:extLst>
              <a:ext uri="{FF2B5EF4-FFF2-40B4-BE49-F238E27FC236}">
                <a16:creationId xmlns:a16="http://schemas.microsoft.com/office/drawing/2014/main" id="{AAC595A7-AC89-45DB-BE94-EB85A23F72EB}"/>
              </a:ext>
            </a:extLst>
          </p:cNvPr>
          <p:cNvCxnSpPr>
            <a:cxnSpLocks/>
          </p:cNvCxnSpPr>
          <p:nvPr/>
        </p:nvCxnSpPr>
        <p:spPr>
          <a:xfrm>
            <a:off x="784800" y="3509963"/>
            <a:ext cx="106200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A402EA54-F15A-2E24-B77E-57EC2AB4D872}"/>
              </a:ext>
            </a:extLst>
          </p:cNvPr>
          <p:cNvPicPr>
            <a:picLocks noChangeAspect="1"/>
          </p:cNvPicPr>
          <p:nvPr/>
        </p:nvPicPr>
        <p:blipFill>
          <a:blip r:embed="rId3"/>
          <a:stretch>
            <a:fillRect/>
          </a:stretch>
        </p:blipFill>
        <p:spPr>
          <a:xfrm>
            <a:off x="4380300" y="5503228"/>
            <a:ext cx="3429000" cy="788670"/>
          </a:xfrm>
          <a:prstGeom prst="rect">
            <a:avLst/>
          </a:prstGeom>
        </p:spPr>
      </p:pic>
    </p:spTree>
    <p:extLst>
      <p:ext uri="{BB962C8B-B14F-4D97-AF65-F5344CB8AC3E}">
        <p14:creationId xmlns:p14="http://schemas.microsoft.com/office/powerpoint/2010/main" val="286940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07939-792B-4AAF-BEA5-854EEABE8DB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59D9C6A-F33D-475A-96A5-66265AD80C83}"/>
              </a:ext>
            </a:extLst>
          </p:cNvPr>
          <p:cNvSpPr>
            <a:spLocks noGrp="1"/>
          </p:cNvSpPr>
          <p:nvPr>
            <p:ph type="title"/>
          </p:nvPr>
        </p:nvSpPr>
        <p:spPr>
          <a:xfrm>
            <a:off x="512400" y="297455"/>
            <a:ext cx="11167200" cy="383582"/>
          </a:xfrm>
        </p:spPr>
        <p:txBody>
          <a:bodyPr>
            <a:normAutofit fontScale="90000"/>
          </a:bodyPr>
          <a:lstStyle/>
          <a:p>
            <a:r>
              <a:rPr lang="en-US" altLang="ko-KR" sz="2800" b="1" dirty="0"/>
              <a:t>Coding with AI(3/)</a:t>
            </a:r>
            <a:endParaRPr lang="ko-KR" altLang="en-US" sz="2800" b="1" dirty="0"/>
          </a:p>
        </p:txBody>
      </p:sp>
      <p:sp>
        <p:nvSpPr>
          <p:cNvPr id="3" name="내용 개체 틀 2">
            <a:extLst>
              <a:ext uri="{FF2B5EF4-FFF2-40B4-BE49-F238E27FC236}">
                <a16:creationId xmlns:a16="http://schemas.microsoft.com/office/drawing/2014/main" id="{15F41F87-E079-44E1-C097-EB8D5685AFB0}"/>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AI Coding Rules :</a:t>
            </a:r>
          </a:p>
          <a:p>
            <a:pPr lvl="1">
              <a:defRPr/>
            </a:pPr>
            <a:r>
              <a:rPr lang="ko-KR" altLang="en-US" sz="1400" b="1" dirty="0"/>
              <a:t>잘 알려진 알고리즘</a:t>
            </a:r>
            <a:r>
              <a:rPr lang="ko-KR" altLang="en-US" sz="1400" dirty="0"/>
              <a:t>은 </a:t>
            </a:r>
            <a:r>
              <a:rPr lang="en-US" altLang="ko-KR" sz="1400" dirty="0"/>
              <a:t>AI</a:t>
            </a:r>
            <a:r>
              <a:rPr lang="ko-KR" altLang="en-US" sz="1400" dirty="0"/>
              <a:t>가 정말 잘 만들어 준다</a:t>
            </a:r>
            <a:r>
              <a:rPr lang="en-US" altLang="ko-KR" sz="1400" dirty="0"/>
              <a:t>.</a:t>
            </a:r>
          </a:p>
          <a:p>
            <a:pPr lvl="1">
              <a:defRPr/>
            </a:pPr>
            <a:r>
              <a:rPr lang="ko-KR" altLang="en-US" sz="1400" dirty="0"/>
              <a:t>테스트 결과를 보면서 </a:t>
            </a:r>
            <a:r>
              <a:rPr lang="ko-KR" altLang="en-US" sz="1400" b="1" dirty="0"/>
              <a:t>실패한 것을 성공하도록 요청</a:t>
            </a:r>
            <a:r>
              <a:rPr lang="ko-KR" altLang="en-US" sz="1400" dirty="0"/>
              <a:t>하는 것도 좋은 방법이다</a:t>
            </a:r>
            <a:r>
              <a:rPr lang="en-US" altLang="ko-KR" sz="1400" dirty="0"/>
              <a:t>.</a:t>
            </a:r>
          </a:p>
          <a:p>
            <a:pPr lvl="1">
              <a:defRPr/>
            </a:pPr>
            <a:r>
              <a:rPr lang="ko-KR" altLang="en-US" sz="1400" b="1" dirty="0" err="1"/>
              <a:t>리팩토링</a:t>
            </a:r>
            <a:r>
              <a:rPr lang="en-US" altLang="ko-KR" sz="1400" b="1" dirty="0"/>
              <a:t>(Refactoring)</a:t>
            </a:r>
            <a:r>
              <a:rPr lang="ko-KR" altLang="en-US" sz="1400" dirty="0"/>
              <a:t>은 반드시 테스트를 작성한 후에 실행한다</a:t>
            </a:r>
            <a:r>
              <a:rPr lang="en-US" altLang="ko-KR" sz="1400" dirty="0"/>
              <a:t>. </a:t>
            </a:r>
          </a:p>
          <a:p>
            <a:pPr lvl="1">
              <a:defRPr/>
            </a:pPr>
            <a:r>
              <a:rPr lang="ko-KR" altLang="en-US" sz="1400" b="1" dirty="0"/>
              <a:t>가독성</a:t>
            </a:r>
            <a:r>
              <a:rPr lang="en-US" altLang="ko-KR" sz="1400" b="1" dirty="0"/>
              <a:t>(Readability)</a:t>
            </a:r>
            <a:r>
              <a:rPr lang="ko-KR" altLang="en-US" sz="1400" dirty="0"/>
              <a:t>를 꾸준히 높이도록 한다</a:t>
            </a:r>
            <a:r>
              <a:rPr lang="en-US" altLang="ko-KR" sz="1400" dirty="0"/>
              <a:t>. (</a:t>
            </a:r>
            <a:r>
              <a:rPr lang="ko-KR" altLang="en-US" sz="1400" dirty="0"/>
              <a:t>짧은 함수들을 많이 사용</a:t>
            </a:r>
            <a:r>
              <a:rPr lang="en-US" altLang="ko-KR" sz="1400" dirty="0"/>
              <a:t>, </a:t>
            </a:r>
            <a:r>
              <a:rPr lang="ko-KR" altLang="en-US" sz="1400" dirty="0"/>
              <a:t>변수</a:t>
            </a:r>
            <a:r>
              <a:rPr lang="en-US" altLang="ko-KR" sz="1400" dirty="0"/>
              <a:t>, </a:t>
            </a:r>
            <a:r>
              <a:rPr lang="ko-KR" altLang="en-US" sz="1400" dirty="0"/>
              <a:t>파일</a:t>
            </a:r>
            <a:r>
              <a:rPr lang="en-US" altLang="ko-KR" sz="1400" dirty="0"/>
              <a:t>, </a:t>
            </a:r>
            <a:r>
              <a:rPr lang="ko-KR" altLang="en-US" sz="1400" dirty="0"/>
              <a:t>디렉토리 이름 등등 수정</a:t>
            </a:r>
            <a:r>
              <a:rPr lang="en-US" altLang="ko-KR" sz="1400" dirty="0"/>
              <a:t>)</a:t>
            </a:r>
          </a:p>
          <a:p>
            <a:pPr lvl="1">
              <a:defRPr/>
            </a:pPr>
            <a:r>
              <a:rPr lang="ko-KR" altLang="en-US" sz="1400" dirty="0"/>
              <a:t>코드의 </a:t>
            </a:r>
            <a:r>
              <a:rPr lang="ko-KR" altLang="en-US" sz="1400" b="1" dirty="0"/>
              <a:t>의존성</a:t>
            </a:r>
            <a:r>
              <a:rPr lang="en-US" altLang="ko-KR" sz="1400" b="1" dirty="0"/>
              <a:t>(</a:t>
            </a:r>
            <a:r>
              <a:rPr lang="ko-KR" altLang="en-US" sz="1400" b="1" dirty="0"/>
              <a:t>다른 코드에 대한 지나친 밀착</a:t>
            </a:r>
            <a:r>
              <a:rPr lang="en-US" altLang="ko-KR" sz="1400" b="1" dirty="0"/>
              <a:t>)</a:t>
            </a:r>
            <a:r>
              <a:rPr lang="ko-KR" altLang="en-US" sz="1400" dirty="0"/>
              <a:t>을 항상 고민하면서 코드를 작성하도록 요청한다</a:t>
            </a:r>
            <a:r>
              <a:rPr lang="en-US" altLang="ko-KR" sz="1400" dirty="0"/>
              <a:t>.</a:t>
            </a:r>
          </a:p>
          <a:p>
            <a:pPr lvl="1">
              <a:defRPr/>
            </a:pPr>
            <a:r>
              <a:rPr lang="en-US" altLang="ko-KR" sz="1400" dirty="0"/>
              <a:t>GUI</a:t>
            </a:r>
            <a:r>
              <a:rPr lang="ko-KR" altLang="en-US" sz="1400" dirty="0"/>
              <a:t>는 </a:t>
            </a:r>
            <a:r>
              <a:rPr lang="en-US" altLang="ko-KR" sz="1400" dirty="0"/>
              <a:t>AI</a:t>
            </a:r>
            <a:r>
              <a:rPr lang="ko-KR" altLang="en-US" sz="1400" dirty="0"/>
              <a:t>가 잘 만들지만</a:t>
            </a:r>
            <a:r>
              <a:rPr lang="en-US" altLang="ko-KR" sz="1400" dirty="0"/>
              <a:t>, </a:t>
            </a:r>
            <a:r>
              <a:rPr lang="ko-KR" altLang="en-US" sz="1400" b="1" dirty="0"/>
              <a:t>기능 로직과 분리</a:t>
            </a:r>
            <a:r>
              <a:rPr lang="en-US" altLang="ko-KR" sz="1400" b="1" dirty="0"/>
              <a:t>(Decoupling)</a:t>
            </a:r>
            <a:r>
              <a:rPr lang="ko-KR" altLang="en-US" sz="1400" dirty="0"/>
              <a:t>해서 만들어야 한다</a:t>
            </a:r>
            <a:r>
              <a:rPr lang="en-US" altLang="ko-KR" sz="1400" dirty="0"/>
              <a:t>. (</a:t>
            </a:r>
            <a:r>
              <a:rPr lang="ko-KR" altLang="en-US" sz="1400" dirty="0"/>
              <a:t>예</a:t>
            </a:r>
            <a:r>
              <a:rPr lang="en-US" altLang="ko-KR" sz="1400" dirty="0"/>
              <a:t>, Graphic Library + Business Logic[DB, OpenCV, etc.])</a:t>
            </a:r>
          </a:p>
          <a:p>
            <a:pPr lvl="1">
              <a:defRPr/>
            </a:pPr>
            <a:endParaRPr lang="en-US" altLang="ko-KR" sz="1400" dirty="0"/>
          </a:p>
        </p:txBody>
      </p:sp>
      <p:cxnSp>
        <p:nvCxnSpPr>
          <p:cNvPr id="4" name="직선 연결선 3">
            <a:extLst>
              <a:ext uri="{FF2B5EF4-FFF2-40B4-BE49-F238E27FC236}">
                <a16:creationId xmlns:a16="http://schemas.microsoft.com/office/drawing/2014/main" id="{4BC43801-0361-5273-97B0-261F43397203}"/>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0F90B0F2-8141-6521-6C3B-C3223CBA9568}"/>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44ECF386-F156-D8D1-1D5B-5754987DB1B5}"/>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10</a:t>
            </a:fld>
            <a:endParaRPr lang="ko-KR" altLang="en-US" dirty="0"/>
          </a:p>
        </p:txBody>
      </p:sp>
      <p:pic>
        <p:nvPicPr>
          <p:cNvPr id="7" name="그림 6">
            <a:extLst>
              <a:ext uri="{FF2B5EF4-FFF2-40B4-BE49-F238E27FC236}">
                <a16:creationId xmlns:a16="http://schemas.microsoft.com/office/drawing/2014/main" id="{8DA3C630-6715-84ED-421B-C0BD1858605A}"/>
              </a:ext>
            </a:extLst>
          </p:cNvPr>
          <p:cNvPicPr>
            <a:picLocks noChangeAspect="1"/>
          </p:cNvPicPr>
          <p:nvPr/>
        </p:nvPicPr>
        <p:blipFill>
          <a:blip r:embed="rId2"/>
          <a:stretch>
            <a:fillRect/>
          </a:stretch>
        </p:blipFill>
        <p:spPr>
          <a:xfrm>
            <a:off x="9982200" y="270493"/>
            <a:ext cx="1697400" cy="390402"/>
          </a:xfrm>
          <a:prstGeom prst="rect">
            <a:avLst/>
          </a:prstGeom>
        </p:spPr>
      </p:pic>
      <p:pic>
        <p:nvPicPr>
          <p:cNvPr id="8" name="그림 7">
            <a:extLst>
              <a:ext uri="{FF2B5EF4-FFF2-40B4-BE49-F238E27FC236}">
                <a16:creationId xmlns:a16="http://schemas.microsoft.com/office/drawing/2014/main" id="{C6D8C8B6-D83B-4CE8-59FF-0BA483897220}"/>
              </a:ext>
            </a:extLst>
          </p:cNvPr>
          <p:cNvPicPr>
            <a:picLocks noChangeAspect="1"/>
          </p:cNvPicPr>
          <p:nvPr/>
        </p:nvPicPr>
        <p:blipFill>
          <a:blip r:embed="rId3"/>
          <a:stretch>
            <a:fillRect/>
          </a:stretch>
        </p:blipFill>
        <p:spPr>
          <a:xfrm>
            <a:off x="3058601" y="3080760"/>
            <a:ext cx="6074797" cy="2897987"/>
          </a:xfrm>
          <a:prstGeom prst="rect">
            <a:avLst/>
          </a:prstGeom>
        </p:spPr>
      </p:pic>
    </p:spTree>
    <p:extLst>
      <p:ext uri="{BB962C8B-B14F-4D97-AF65-F5344CB8AC3E}">
        <p14:creationId xmlns:p14="http://schemas.microsoft.com/office/powerpoint/2010/main" val="153038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9CB66-9E32-990D-849B-1C66E25AD24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10049F6-B876-61F9-1FF8-2AB211B116B7}"/>
              </a:ext>
            </a:extLst>
          </p:cNvPr>
          <p:cNvSpPr>
            <a:spLocks noGrp="1"/>
          </p:cNvSpPr>
          <p:nvPr>
            <p:ph type="title"/>
          </p:nvPr>
        </p:nvSpPr>
        <p:spPr>
          <a:xfrm>
            <a:off x="512400" y="297455"/>
            <a:ext cx="11167200" cy="383582"/>
          </a:xfrm>
        </p:spPr>
        <p:txBody>
          <a:bodyPr>
            <a:normAutofit fontScale="90000"/>
          </a:bodyPr>
          <a:lstStyle/>
          <a:p>
            <a:r>
              <a:rPr lang="en-US" altLang="ko-KR" sz="2800" b="1" dirty="0"/>
              <a:t>Coding with AI(4/)</a:t>
            </a:r>
            <a:endParaRPr lang="ko-KR" altLang="en-US" sz="2800" b="1" dirty="0"/>
          </a:p>
        </p:txBody>
      </p:sp>
      <p:sp>
        <p:nvSpPr>
          <p:cNvPr id="3" name="내용 개체 틀 2">
            <a:extLst>
              <a:ext uri="{FF2B5EF4-FFF2-40B4-BE49-F238E27FC236}">
                <a16:creationId xmlns:a16="http://schemas.microsoft.com/office/drawing/2014/main" id="{464AB7E5-B150-D835-7DBB-CD7E7972E754}"/>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AI Coding Rules :</a:t>
            </a:r>
          </a:p>
          <a:p>
            <a:pPr lvl="1">
              <a:defRPr/>
            </a:pPr>
            <a:r>
              <a:rPr lang="ko-KR" altLang="en-US" sz="1400" dirty="0"/>
              <a:t>가능한 외부에서 볼 수 있는 </a:t>
            </a:r>
            <a:r>
              <a:rPr lang="en-US" altLang="ko-KR" sz="1400" b="1" dirty="0"/>
              <a:t>Interface</a:t>
            </a:r>
            <a:r>
              <a:rPr lang="ko-KR" altLang="en-US" sz="1400" b="1" dirty="0"/>
              <a:t>를 간결</a:t>
            </a:r>
            <a:r>
              <a:rPr lang="en-US" altLang="ko-KR" sz="1400" b="1" dirty="0"/>
              <a:t>(</a:t>
            </a:r>
            <a:r>
              <a:rPr lang="ko-KR" altLang="en-US" sz="1400" b="1" dirty="0"/>
              <a:t>몇 개 안되게</a:t>
            </a:r>
            <a:r>
              <a:rPr lang="en-US" altLang="ko-KR" sz="1400" b="1" dirty="0"/>
              <a:t>)</a:t>
            </a:r>
            <a:r>
              <a:rPr lang="ko-KR" altLang="en-US" sz="1400" b="1" dirty="0"/>
              <a:t>하게 유지</a:t>
            </a:r>
            <a:r>
              <a:rPr lang="ko-KR" altLang="en-US" sz="1400" dirty="0"/>
              <a:t>한다</a:t>
            </a:r>
            <a:r>
              <a:rPr lang="en-US" altLang="ko-KR" sz="1400" dirty="0"/>
              <a:t>. </a:t>
            </a:r>
          </a:p>
          <a:p>
            <a:pPr lvl="1">
              <a:defRPr/>
            </a:pPr>
            <a:r>
              <a:rPr lang="ko-KR" altLang="en-US" sz="1400" b="1" dirty="0"/>
              <a:t>초기화나 종료 시 해야 할 일은 묶어서</a:t>
            </a:r>
            <a:r>
              <a:rPr lang="ko-KR" altLang="en-US" sz="1400" dirty="0"/>
              <a:t> 하나의 함수로 제공한다</a:t>
            </a:r>
            <a:r>
              <a:rPr lang="en-US" altLang="ko-KR" sz="1400" dirty="0"/>
              <a:t>.</a:t>
            </a:r>
          </a:p>
          <a:p>
            <a:pPr lvl="1">
              <a:defRPr/>
            </a:pPr>
            <a:r>
              <a:rPr lang="ko-KR" altLang="en-US" sz="1400" dirty="0"/>
              <a:t>될 수 있으면 </a:t>
            </a:r>
            <a:r>
              <a:rPr lang="ko-KR" altLang="en-US" sz="1400" b="1" dirty="0"/>
              <a:t>외부에서 메모리를 할당해서 전달 받도록 코드</a:t>
            </a:r>
            <a:r>
              <a:rPr lang="ko-KR" altLang="en-US" sz="1400" dirty="0"/>
              <a:t>를 만든다</a:t>
            </a:r>
            <a:r>
              <a:rPr lang="en-US" altLang="ko-KR" sz="1400" dirty="0"/>
              <a:t>.(Embedded System</a:t>
            </a:r>
            <a:r>
              <a:rPr lang="ko-KR" altLang="en-US" sz="1400" dirty="0"/>
              <a:t>관련</a:t>
            </a:r>
            <a:r>
              <a:rPr lang="en-US" altLang="ko-KR" sz="1400" dirty="0"/>
              <a:t>)</a:t>
            </a:r>
          </a:p>
          <a:p>
            <a:pPr lvl="1">
              <a:defRPr/>
            </a:pPr>
            <a:r>
              <a:rPr lang="ko-KR" altLang="en-US" sz="1400" dirty="0"/>
              <a:t>가능한 호출되는 </a:t>
            </a:r>
            <a:r>
              <a:rPr lang="ko-KR" altLang="en-US" sz="1400" b="1" dirty="0"/>
              <a:t>함수가 </a:t>
            </a:r>
            <a:r>
              <a:rPr lang="en-US" altLang="ko-KR" sz="1400" b="1" dirty="0"/>
              <a:t>Return</a:t>
            </a:r>
            <a:r>
              <a:rPr lang="ko-KR" altLang="en-US" sz="1400" b="1" dirty="0"/>
              <a:t>값을 전달해 성공과 실패 여부</a:t>
            </a:r>
            <a:r>
              <a:rPr lang="ko-KR" altLang="en-US" sz="1400" dirty="0"/>
              <a:t>를 호출하는 코드에서 알도록 만든다</a:t>
            </a:r>
            <a:r>
              <a:rPr lang="en-US" altLang="ko-KR" sz="1400" dirty="0"/>
              <a:t>.</a:t>
            </a:r>
          </a:p>
          <a:p>
            <a:pPr lvl="1">
              <a:defRPr/>
            </a:pPr>
            <a:r>
              <a:rPr lang="ko-KR" altLang="en-US" sz="1400" b="1" dirty="0"/>
              <a:t>파라미터의 개수는 가능한 최소화</a:t>
            </a:r>
            <a:r>
              <a:rPr lang="ko-KR" altLang="en-US" sz="1400" dirty="0"/>
              <a:t> 한다</a:t>
            </a:r>
            <a:r>
              <a:rPr lang="en-US" altLang="ko-KR" sz="1400" dirty="0"/>
              <a:t>.(4</a:t>
            </a:r>
            <a:r>
              <a:rPr lang="ko-KR" altLang="en-US" sz="1400" dirty="0"/>
              <a:t>개 이하</a:t>
            </a:r>
            <a:r>
              <a:rPr lang="en-US" altLang="ko-KR" sz="1400" dirty="0"/>
              <a:t>)</a:t>
            </a:r>
          </a:p>
          <a:p>
            <a:pPr lvl="1">
              <a:defRPr/>
            </a:pPr>
            <a:r>
              <a:rPr lang="ko-KR" altLang="en-US" sz="1400" dirty="0"/>
              <a:t>테스트를 위해서만 </a:t>
            </a:r>
            <a:r>
              <a:rPr lang="ko-KR" altLang="en-US" sz="1400" b="1" dirty="0"/>
              <a:t>외부로 </a:t>
            </a:r>
            <a:r>
              <a:rPr lang="en-US" altLang="ko-KR" sz="1400" b="1" dirty="0"/>
              <a:t>Export</a:t>
            </a:r>
            <a:r>
              <a:rPr lang="ko-KR" altLang="en-US" sz="1400" b="1" dirty="0"/>
              <a:t>되어야 하는 함수는 별도로 </a:t>
            </a:r>
            <a:r>
              <a:rPr lang="en-US" altLang="ko-KR" sz="1400" b="1" dirty="0"/>
              <a:t>Compiler Directive</a:t>
            </a:r>
            <a:r>
              <a:rPr lang="ko-KR" altLang="en-US" sz="1400" b="1" dirty="0"/>
              <a:t>로 관리</a:t>
            </a:r>
            <a:r>
              <a:rPr lang="ko-KR" altLang="en-US" sz="1400" dirty="0"/>
              <a:t>하도록 한다</a:t>
            </a:r>
            <a:r>
              <a:rPr lang="en-US" altLang="ko-KR" sz="1400" dirty="0"/>
              <a:t>.(</a:t>
            </a:r>
            <a:r>
              <a:rPr lang="ko-KR" altLang="en-US" sz="1400" dirty="0"/>
              <a:t>접근 제어</a:t>
            </a:r>
            <a:r>
              <a:rPr lang="en-US" altLang="ko-KR" sz="1400" dirty="0"/>
              <a:t>)</a:t>
            </a:r>
          </a:p>
        </p:txBody>
      </p:sp>
      <p:cxnSp>
        <p:nvCxnSpPr>
          <p:cNvPr id="4" name="직선 연결선 3">
            <a:extLst>
              <a:ext uri="{FF2B5EF4-FFF2-40B4-BE49-F238E27FC236}">
                <a16:creationId xmlns:a16="http://schemas.microsoft.com/office/drawing/2014/main" id="{0B842DB1-942B-B8BE-9D23-A0251EC42F4D}"/>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81B74619-AD41-6E09-E904-8602977F2B55}"/>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02B3E39C-E7AD-385F-BE90-DBA604DEE0EB}"/>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11</a:t>
            </a:fld>
            <a:endParaRPr lang="ko-KR" altLang="en-US" dirty="0"/>
          </a:p>
        </p:txBody>
      </p:sp>
      <p:pic>
        <p:nvPicPr>
          <p:cNvPr id="7" name="그림 6">
            <a:extLst>
              <a:ext uri="{FF2B5EF4-FFF2-40B4-BE49-F238E27FC236}">
                <a16:creationId xmlns:a16="http://schemas.microsoft.com/office/drawing/2014/main" id="{CB0DDB14-4463-2593-1005-1460FE9948EF}"/>
              </a:ext>
            </a:extLst>
          </p:cNvPr>
          <p:cNvPicPr>
            <a:picLocks noChangeAspect="1"/>
          </p:cNvPicPr>
          <p:nvPr/>
        </p:nvPicPr>
        <p:blipFill>
          <a:blip r:embed="rId2"/>
          <a:stretch>
            <a:fillRect/>
          </a:stretch>
        </p:blipFill>
        <p:spPr>
          <a:xfrm>
            <a:off x="9982200" y="270493"/>
            <a:ext cx="1697400" cy="390402"/>
          </a:xfrm>
          <a:prstGeom prst="rect">
            <a:avLst/>
          </a:prstGeom>
        </p:spPr>
      </p:pic>
      <p:pic>
        <p:nvPicPr>
          <p:cNvPr id="8" name="그림 7">
            <a:extLst>
              <a:ext uri="{FF2B5EF4-FFF2-40B4-BE49-F238E27FC236}">
                <a16:creationId xmlns:a16="http://schemas.microsoft.com/office/drawing/2014/main" id="{743778C6-116E-3B09-D14F-2C6645F20B50}"/>
              </a:ext>
            </a:extLst>
          </p:cNvPr>
          <p:cNvPicPr>
            <a:picLocks noChangeAspect="1"/>
          </p:cNvPicPr>
          <p:nvPr/>
        </p:nvPicPr>
        <p:blipFill>
          <a:blip r:embed="rId3"/>
          <a:stretch>
            <a:fillRect/>
          </a:stretch>
        </p:blipFill>
        <p:spPr>
          <a:xfrm>
            <a:off x="3200400" y="2886701"/>
            <a:ext cx="5791200" cy="3257550"/>
          </a:xfrm>
          <a:prstGeom prst="rect">
            <a:avLst/>
          </a:prstGeom>
          <a:ln>
            <a:solidFill>
              <a:schemeClr val="accent1"/>
            </a:solidFill>
          </a:ln>
        </p:spPr>
      </p:pic>
    </p:spTree>
    <p:extLst>
      <p:ext uri="{BB962C8B-B14F-4D97-AF65-F5344CB8AC3E}">
        <p14:creationId xmlns:p14="http://schemas.microsoft.com/office/powerpoint/2010/main" val="255911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1417D-2177-4431-54F9-144A378CA82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E8F28C8-472F-70F8-506E-9DA324A74513}"/>
              </a:ext>
            </a:extLst>
          </p:cNvPr>
          <p:cNvSpPr>
            <a:spLocks noGrp="1"/>
          </p:cNvSpPr>
          <p:nvPr>
            <p:ph type="title"/>
          </p:nvPr>
        </p:nvSpPr>
        <p:spPr>
          <a:xfrm>
            <a:off x="512400" y="297455"/>
            <a:ext cx="11167200" cy="383582"/>
          </a:xfrm>
        </p:spPr>
        <p:txBody>
          <a:bodyPr>
            <a:normAutofit fontScale="90000"/>
          </a:bodyPr>
          <a:lstStyle/>
          <a:p>
            <a:r>
              <a:rPr lang="en-US" altLang="ko-KR" sz="2800" b="1" dirty="0"/>
              <a:t>Coding with AI(5/)</a:t>
            </a:r>
            <a:endParaRPr lang="ko-KR" altLang="en-US" sz="2800" b="1" dirty="0"/>
          </a:p>
        </p:txBody>
      </p:sp>
      <p:sp>
        <p:nvSpPr>
          <p:cNvPr id="3" name="내용 개체 틀 2">
            <a:extLst>
              <a:ext uri="{FF2B5EF4-FFF2-40B4-BE49-F238E27FC236}">
                <a16:creationId xmlns:a16="http://schemas.microsoft.com/office/drawing/2014/main" id="{CB51CBE0-9062-CDF1-B66F-CAFD10ABE764}"/>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Tips :</a:t>
            </a:r>
          </a:p>
          <a:p>
            <a:pPr lvl="1">
              <a:defRPr/>
            </a:pPr>
            <a:r>
              <a:rPr lang="en-US" altLang="ko-KR" sz="1400" b="1" dirty="0"/>
              <a:t>AI</a:t>
            </a:r>
            <a:r>
              <a:rPr lang="ko-KR" altLang="en-US" sz="1400" b="1" dirty="0"/>
              <a:t>에게도 충분히 필요한 정보를 제공</a:t>
            </a:r>
            <a:r>
              <a:rPr lang="ko-KR" altLang="en-US" sz="1400" dirty="0"/>
              <a:t>해야 한다</a:t>
            </a:r>
            <a:r>
              <a:rPr lang="en-US" altLang="ko-KR" sz="1400" dirty="0"/>
              <a:t>. </a:t>
            </a:r>
            <a:r>
              <a:rPr lang="ko-KR" altLang="en-US" sz="1400" dirty="0"/>
              <a:t>만약 이상하게 헛발질하고 있다고 생각되면</a:t>
            </a:r>
            <a:r>
              <a:rPr lang="en-US" altLang="ko-KR" sz="1400" dirty="0"/>
              <a:t>, </a:t>
            </a:r>
            <a:r>
              <a:rPr lang="ko-KR" altLang="en-US" sz="1400" b="1" dirty="0"/>
              <a:t>관련된 </a:t>
            </a:r>
            <a:r>
              <a:rPr lang="en-US" altLang="ko-KR" sz="1400" b="1" dirty="0"/>
              <a:t>Web Site</a:t>
            </a:r>
            <a:r>
              <a:rPr lang="ko-KR" altLang="en-US" sz="1400" b="1" dirty="0"/>
              <a:t>와 같은 것을 알려주어 다른 사람이 한 것을 공부</a:t>
            </a:r>
            <a:r>
              <a:rPr lang="ko-KR" altLang="en-US" sz="1400" dirty="0"/>
              <a:t>시키도록 한다</a:t>
            </a:r>
            <a:r>
              <a:rPr lang="en-US" altLang="ko-KR" sz="1400" dirty="0"/>
              <a:t>.</a:t>
            </a:r>
          </a:p>
          <a:p>
            <a:pPr lvl="1">
              <a:defRPr/>
            </a:pPr>
            <a:r>
              <a:rPr lang="ko-KR" altLang="en-US" sz="1400" dirty="0"/>
              <a:t>될 수 있으면 </a:t>
            </a:r>
            <a:r>
              <a:rPr lang="ko-KR" altLang="en-US" sz="1400" b="1" dirty="0"/>
              <a:t>최신 버전 정보를 제공</a:t>
            </a:r>
            <a:r>
              <a:rPr lang="ko-KR" altLang="en-US" sz="1400" dirty="0"/>
              <a:t>해서</a:t>
            </a:r>
            <a:r>
              <a:rPr lang="en-US" altLang="ko-KR" sz="1400" dirty="0"/>
              <a:t>(</a:t>
            </a:r>
            <a:r>
              <a:rPr lang="ko-KR" altLang="en-US" sz="1400" dirty="0"/>
              <a:t>물론 당연히 최신의 안정적인 버전이 좋음</a:t>
            </a:r>
            <a:r>
              <a:rPr lang="en-US" altLang="ko-KR" sz="1400" dirty="0"/>
              <a:t>) AI</a:t>
            </a:r>
            <a:r>
              <a:rPr lang="ko-KR" altLang="en-US" sz="1400" dirty="0"/>
              <a:t>가 충분히 이해하도록 만든 후 명확하고 구체적인 지시를 내린다</a:t>
            </a:r>
            <a:r>
              <a:rPr lang="en-US" altLang="ko-KR" sz="1400" dirty="0"/>
              <a:t>. </a:t>
            </a:r>
          </a:p>
          <a:p>
            <a:pPr lvl="1">
              <a:defRPr/>
            </a:pPr>
            <a:r>
              <a:rPr lang="ko-KR" altLang="en-US" sz="1400" b="1" dirty="0"/>
              <a:t>항상 구현 후에는 그것을 테스트할 수 있는 방법도 같이 포함</a:t>
            </a:r>
            <a:r>
              <a:rPr lang="ko-KR" altLang="en-US" sz="1400" dirty="0"/>
              <a:t>하도록 한다</a:t>
            </a:r>
            <a:r>
              <a:rPr lang="en-US" altLang="ko-KR" sz="1400" dirty="0"/>
              <a:t>. </a:t>
            </a:r>
            <a:r>
              <a:rPr lang="ko-KR" altLang="en-US" sz="1400" dirty="0"/>
              <a:t>그래야 정말 되는지 확인할 수 있으며</a:t>
            </a:r>
            <a:r>
              <a:rPr lang="en-US" altLang="ko-KR" sz="1400" dirty="0"/>
              <a:t>, </a:t>
            </a:r>
            <a:r>
              <a:rPr lang="ko-KR" altLang="en-US" sz="1400" dirty="0"/>
              <a:t>사람도 이해하고 넘어갈 필요가 있기 때문이다</a:t>
            </a:r>
            <a:r>
              <a:rPr lang="en-US" altLang="ko-KR" sz="1400" dirty="0"/>
              <a:t>. </a:t>
            </a:r>
          </a:p>
          <a:p>
            <a:pPr lvl="1">
              <a:defRPr/>
            </a:pPr>
            <a:r>
              <a:rPr lang="en-US" altLang="ko-KR" sz="1400" b="1" dirty="0"/>
              <a:t>AI</a:t>
            </a:r>
            <a:r>
              <a:rPr lang="ko-KR" altLang="en-US" sz="1400" b="1" dirty="0"/>
              <a:t>가 엉뚱한 함정에 빠져 허우적거릴 때는 멈추라고 해야 한다</a:t>
            </a:r>
            <a:r>
              <a:rPr lang="en-US" altLang="ko-KR" sz="1400" dirty="0"/>
              <a:t>. </a:t>
            </a:r>
            <a:r>
              <a:rPr lang="ko-KR" altLang="en-US" sz="1400" dirty="0"/>
              <a:t>증상은 반복적으로 같은 문장을 계속 뱉아내는 경우다</a:t>
            </a:r>
            <a:r>
              <a:rPr lang="en-US" altLang="ko-KR" sz="1400" dirty="0"/>
              <a:t>. </a:t>
            </a:r>
            <a:r>
              <a:rPr lang="ko-KR" altLang="en-US" sz="1400" dirty="0"/>
              <a:t>이런 쓸데없는 것으로 시간 낭비하지 말자</a:t>
            </a:r>
            <a:r>
              <a:rPr lang="en-US" altLang="ko-KR" sz="1400" dirty="0"/>
              <a:t>.</a:t>
            </a:r>
          </a:p>
          <a:p>
            <a:pPr lvl="1">
              <a:defRPr/>
            </a:pPr>
            <a:r>
              <a:rPr lang="ko-KR" altLang="en-US" sz="1400" b="1" dirty="0"/>
              <a:t>반복되는 오류가 발생할 때는 새로운 정보를 제공해야 할 때</a:t>
            </a:r>
            <a:r>
              <a:rPr lang="ko-KR" altLang="en-US" sz="1400" dirty="0"/>
              <a:t>라고 생각하도록 하자</a:t>
            </a:r>
            <a:r>
              <a:rPr lang="en-US" altLang="ko-KR" sz="1400" dirty="0"/>
              <a:t>. </a:t>
            </a:r>
            <a:r>
              <a:rPr lang="ko-KR" altLang="en-US" sz="1400" b="1" dirty="0"/>
              <a:t>다른 언어로 된 코드라도 제공</a:t>
            </a:r>
            <a:r>
              <a:rPr lang="ko-KR" altLang="en-US" sz="1400" dirty="0"/>
              <a:t>해서 </a:t>
            </a:r>
            <a:r>
              <a:rPr lang="en-US" altLang="ko-KR" sz="1400" dirty="0"/>
              <a:t>AI</a:t>
            </a:r>
            <a:r>
              <a:rPr lang="ko-KR" altLang="en-US" sz="1400" dirty="0"/>
              <a:t>를 충분히 이해시킬 필요는 있다</a:t>
            </a:r>
            <a:r>
              <a:rPr lang="en-US" altLang="ko-KR" sz="1400" dirty="0"/>
              <a:t>.</a:t>
            </a:r>
          </a:p>
        </p:txBody>
      </p:sp>
      <p:cxnSp>
        <p:nvCxnSpPr>
          <p:cNvPr id="4" name="직선 연결선 3">
            <a:extLst>
              <a:ext uri="{FF2B5EF4-FFF2-40B4-BE49-F238E27FC236}">
                <a16:creationId xmlns:a16="http://schemas.microsoft.com/office/drawing/2014/main" id="{BDC29C6B-D55C-7A49-9D67-8B86DE234253}"/>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6E24F690-B328-4E99-6097-8B3E6BEE3D70}"/>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0FE70470-1B82-F0D0-EE3A-6115E22F160F}"/>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12</a:t>
            </a:fld>
            <a:endParaRPr lang="ko-KR" altLang="en-US" dirty="0"/>
          </a:p>
        </p:txBody>
      </p:sp>
      <p:pic>
        <p:nvPicPr>
          <p:cNvPr id="7" name="그림 6">
            <a:extLst>
              <a:ext uri="{FF2B5EF4-FFF2-40B4-BE49-F238E27FC236}">
                <a16:creationId xmlns:a16="http://schemas.microsoft.com/office/drawing/2014/main" id="{1BE1DFBB-3FDD-0AA5-DFF0-0565C53D8095}"/>
              </a:ext>
            </a:extLst>
          </p:cNvPr>
          <p:cNvPicPr>
            <a:picLocks noChangeAspect="1"/>
          </p:cNvPicPr>
          <p:nvPr/>
        </p:nvPicPr>
        <p:blipFill>
          <a:blip r:embed="rId2"/>
          <a:stretch>
            <a:fillRect/>
          </a:stretch>
        </p:blipFill>
        <p:spPr>
          <a:xfrm>
            <a:off x="9982200" y="270493"/>
            <a:ext cx="1697400" cy="390402"/>
          </a:xfrm>
          <a:prstGeom prst="rect">
            <a:avLst/>
          </a:prstGeom>
        </p:spPr>
      </p:pic>
      <p:pic>
        <p:nvPicPr>
          <p:cNvPr id="8" name="그림 7">
            <a:extLst>
              <a:ext uri="{FF2B5EF4-FFF2-40B4-BE49-F238E27FC236}">
                <a16:creationId xmlns:a16="http://schemas.microsoft.com/office/drawing/2014/main" id="{8B0CD751-0C15-7F87-F413-A82354F6C5B5}"/>
              </a:ext>
            </a:extLst>
          </p:cNvPr>
          <p:cNvPicPr>
            <a:picLocks noChangeAspect="1"/>
          </p:cNvPicPr>
          <p:nvPr/>
        </p:nvPicPr>
        <p:blipFill>
          <a:blip r:embed="rId3"/>
          <a:stretch>
            <a:fillRect/>
          </a:stretch>
        </p:blipFill>
        <p:spPr>
          <a:xfrm>
            <a:off x="3090862" y="3588030"/>
            <a:ext cx="6010275" cy="2610713"/>
          </a:xfrm>
          <a:prstGeom prst="rect">
            <a:avLst/>
          </a:prstGeom>
          <a:ln>
            <a:solidFill>
              <a:schemeClr val="accent1"/>
            </a:solidFill>
          </a:ln>
        </p:spPr>
      </p:pic>
    </p:spTree>
    <p:extLst>
      <p:ext uri="{BB962C8B-B14F-4D97-AF65-F5344CB8AC3E}">
        <p14:creationId xmlns:p14="http://schemas.microsoft.com/office/powerpoint/2010/main" val="3791603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55844-0D75-BB96-3B5B-C7DC291666A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A0C5B14-E70E-5070-76F4-A82766D84E81}"/>
              </a:ext>
            </a:extLst>
          </p:cNvPr>
          <p:cNvSpPr>
            <a:spLocks noGrp="1"/>
          </p:cNvSpPr>
          <p:nvPr>
            <p:ph type="title"/>
          </p:nvPr>
        </p:nvSpPr>
        <p:spPr>
          <a:xfrm>
            <a:off x="512400" y="297455"/>
            <a:ext cx="11167200" cy="383582"/>
          </a:xfrm>
        </p:spPr>
        <p:txBody>
          <a:bodyPr>
            <a:normAutofit fontScale="90000"/>
          </a:bodyPr>
          <a:lstStyle/>
          <a:p>
            <a:r>
              <a:rPr lang="en-US" altLang="ko-KR" sz="2800" b="1" dirty="0"/>
              <a:t>Coding Habit</a:t>
            </a:r>
            <a:endParaRPr lang="ko-KR" altLang="en-US" sz="2800" b="1" dirty="0"/>
          </a:p>
        </p:txBody>
      </p:sp>
      <p:sp>
        <p:nvSpPr>
          <p:cNvPr id="3" name="내용 개체 틀 2">
            <a:extLst>
              <a:ext uri="{FF2B5EF4-FFF2-40B4-BE49-F238E27FC236}">
                <a16:creationId xmlns:a16="http://schemas.microsoft.com/office/drawing/2014/main" id="{62AC288F-3ADB-9E62-70D6-00960CD431C1}"/>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Clean Code :</a:t>
            </a:r>
          </a:p>
          <a:p>
            <a:pPr lvl="1">
              <a:defRPr/>
            </a:pPr>
            <a:r>
              <a:rPr lang="ko-KR" altLang="en-US" sz="1400" dirty="0"/>
              <a:t>코드는 저장소에 넣기 전에 </a:t>
            </a:r>
            <a:r>
              <a:rPr lang="ko-KR" altLang="en-US" sz="1400" b="1" dirty="0"/>
              <a:t>항상 정리된 상태로 유지</a:t>
            </a:r>
            <a:r>
              <a:rPr lang="ko-KR" altLang="en-US" sz="1400" dirty="0"/>
              <a:t>되어야 한다</a:t>
            </a:r>
            <a:r>
              <a:rPr lang="en-US" altLang="ko-KR" sz="1400" dirty="0"/>
              <a:t>.</a:t>
            </a:r>
          </a:p>
          <a:p>
            <a:pPr lvl="1">
              <a:defRPr/>
            </a:pPr>
            <a:r>
              <a:rPr lang="ko-KR" altLang="en-US" sz="1400" b="1" dirty="0"/>
              <a:t>역할과 책임에 맞는 이름</a:t>
            </a:r>
            <a:r>
              <a:rPr lang="ko-KR" altLang="en-US" sz="1400" dirty="0"/>
              <a:t>을 주어야 한다</a:t>
            </a:r>
            <a:r>
              <a:rPr lang="en-US" altLang="ko-KR" sz="1400" dirty="0"/>
              <a:t>. (</a:t>
            </a:r>
            <a:r>
              <a:rPr lang="ko-KR" altLang="en-US" sz="1400" dirty="0"/>
              <a:t>변수</a:t>
            </a:r>
            <a:r>
              <a:rPr lang="en-US" altLang="ko-KR" sz="1400" dirty="0"/>
              <a:t>, </a:t>
            </a:r>
            <a:r>
              <a:rPr lang="ko-KR" altLang="en-US" sz="1400" dirty="0"/>
              <a:t>함수</a:t>
            </a:r>
            <a:r>
              <a:rPr lang="en-US" altLang="ko-KR" sz="1400" dirty="0"/>
              <a:t>, </a:t>
            </a:r>
            <a:r>
              <a:rPr lang="ko-KR" altLang="en-US" sz="1400" dirty="0"/>
              <a:t>파일명</a:t>
            </a:r>
            <a:r>
              <a:rPr lang="en-US" altLang="ko-KR" sz="1400" dirty="0"/>
              <a:t>, </a:t>
            </a:r>
            <a:r>
              <a:rPr lang="ko-KR" altLang="en-US" sz="1400" dirty="0"/>
              <a:t>디렉토리 명 등등</a:t>
            </a:r>
            <a:r>
              <a:rPr lang="en-US" altLang="ko-KR" sz="1400" dirty="0"/>
              <a:t> </a:t>
            </a:r>
            <a:r>
              <a:rPr lang="ko-KR" altLang="en-US" sz="1400" dirty="0"/>
              <a:t>이름으로 역할과 책임 범위를 알 수 있도록 함</a:t>
            </a:r>
            <a:r>
              <a:rPr lang="en-US" altLang="ko-KR" sz="1400" dirty="0"/>
              <a:t>)</a:t>
            </a:r>
          </a:p>
          <a:p>
            <a:pPr lvl="1">
              <a:defRPr/>
            </a:pPr>
            <a:r>
              <a:rPr lang="ko-KR" altLang="en-US" sz="1400" b="1" dirty="0"/>
              <a:t>저장소의 코드는 항상 </a:t>
            </a:r>
            <a:r>
              <a:rPr lang="en-US" altLang="ko-KR" sz="1400" b="1" dirty="0"/>
              <a:t>Build</a:t>
            </a:r>
            <a:r>
              <a:rPr lang="ko-KR" altLang="en-US" sz="1400" dirty="0"/>
              <a:t>가 되어야 한다</a:t>
            </a:r>
            <a:r>
              <a:rPr lang="en-US" altLang="ko-KR" sz="1400" dirty="0"/>
              <a:t>.</a:t>
            </a:r>
          </a:p>
          <a:p>
            <a:pPr lvl="1">
              <a:defRPr/>
            </a:pPr>
            <a:r>
              <a:rPr lang="en-US" altLang="ko-KR" sz="1400" b="1" dirty="0"/>
              <a:t>Build</a:t>
            </a:r>
            <a:r>
              <a:rPr lang="ko-KR" altLang="en-US" sz="1400" b="1" dirty="0"/>
              <a:t>시 그 때까지 추가된 모든 테스트 케이스를 실행</a:t>
            </a:r>
            <a:r>
              <a:rPr lang="ko-KR" altLang="en-US" sz="1400" dirty="0"/>
              <a:t>해 문제 발생 여부를 점검해야 한다</a:t>
            </a:r>
            <a:r>
              <a:rPr lang="en-US" altLang="ko-KR" sz="1400" dirty="0"/>
              <a:t>.</a:t>
            </a:r>
          </a:p>
          <a:p>
            <a:pPr lvl="1">
              <a:defRPr/>
            </a:pPr>
            <a:r>
              <a:rPr lang="ko-KR" altLang="en-US" sz="1400" b="1" dirty="0"/>
              <a:t>관련 문서</a:t>
            </a:r>
            <a:r>
              <a:rPr lang="en-US" altLang="ko-KR" sz="1400" b="1" dirty="0"/>
              <a:t>(Readme.md)</a:t>
            </a:r>
            <a:r>
              <a:rPr lang="ko-KR" altLang="en-US" sz="1400" b="1" dirty="0"/>
              <a:t>도 항상 업데이트 </a:t>
            </a:r>
            <a:r>
              <a:rPr lang="ko-KR" altLang="en-US" sz="1400" dirty="0"/>
              <a:t>된 상태를 유지하도록 한다</a:t>
            </a:r>
            <a:r>
              <a:rPr lang="en-US" altLang="ko-KR" sz="1400" dirty="0"/>
              <a:t>.</a:t>
            </a:r>
          </a:p>
          <a:p>
            <a:pPr lvl="1">
              <a:defRPr/>
            </a:pPr>
            <a:r>
              <a:rPr lang="ko-KR" altLang="en-US" sz="1400" b="1" dirty="0"/>
              <a:t>불필요한 주석은 전부 삭제</a:t>
            </a:r>
            <a:r>
              <a:rPr lang="ko-KR" altLang="en-US" sz="1400" dirty="0"/>
              <a:t>한다</a:t>
            </a:r>
            <a:r>
              <a:rPr lang="en-US" altLang="ko-KR" sz="1400" dirty="0"/>
              <a:t>. </a:t>
            </a:r>
          </a:p>
          <a:p>
            <a:pPr lvl="1">
              <a:defRPr/>
            </a:pPr>
            <a:r>
              <a:rPr lang="ko-KR" altLang="en-US" sz="1400" b="1" dirty="0"/>
              <a:t>필요 없는 파일들은 전부 삭제</a:t>
            </a:r>
            <a:r>
              <a:rPr lang="ko-KR" altLang="en-US" sz="1400" dirty="0"/>
              <a:t>한다</a:t>
            </a:r>
            <a:r>
              <a:rPr lang="en-US" altLang="ko-KR" sz="1400" dirty="0"/>
              <a:t>. </a:t>
            </a:r>
          </a:p>
          <a:p>
            <a:pPr lvl="1">
              <a:defRPr/>
            </a:pPr>
            <a:r>
              <a:rPr lang="en-US" altLang="ko-KR" sz="1400" b="1" dirty="0"/>
              <a:t>CI/CD(Continuous Integration/Continuous Deployment)</a:t>
            </a:r>
            <a:r>
              <a:rPr lang="ko-KR" altLang="en-US" sz="1400" dirty="0"/>
              <a:t>가 가능하도록 회사내 인프라를 관리한다</a:t>
            </a:r>
            <a:r>
              <a:rPr lang="en-US" altLang="ko-KR" sz="1400" dirty="0"/>
              <a:t>.</a:t>
            </a:r>
          </a:p>
        </p:txBody>
      </p:sp>
      <p:cxnSp>
        <p:nvCxnSpPr>
          <p:cNvPr id="4" name="직선 연결선 3">
            <a:extLst>
              <a:ext uri="{FF2B5EF4-FFF2-40B4-BE49-F238E27FC236}">
                <a16:creationId xmlns:a16="http://schemas.microsoft.com/office/drawing/2014/main" id="{9893181A-4E59-F594-F62E-F1811CAF0327}"/>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A26259F6-7B38-EA4F-0E62-A75D58FDD6E8}"/>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D0DDC6F6-B744-6E28-63AA-C8BA55B51DC8}"/>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13</a:t>
            </a:fld>
            <a:endParaRPr lang="ko-KR" altLang="en-US" dirty="0"/>
          </a:p>
        </p:txBody>
      </p:sp>
      <p:pic>
        <p:nvPicPr>
          <p:cNvPr id="7" name="그림 6">
            <a:extLst>
              <a:ext uri="{FF2B5EF4-FFF2-40B4-BE49-F238E27FC236}">
                <a16:creationId xmlns:a16="http://schemas.microsoft.com/office/drawing/2014/main" id="{1EEE574B-EC6E-24E3-BEE9-00AE0478192F}"/>
              </a:ext>
            </a:extLst>
          </p:cNvPr>
          <p:cNvPicPr>
            <a:picLocks noChangeAspect="1"/>
          </p:cNvPicPr>
          <p:nvPr/>
        </p:nvPicPr>
        <p:blipFill>
          <a:blip r:embed="rId2"/>
          <a:stretch>
            <a:fillRect/>
          </a:stretch>
        </p:blipFill>
        <p:spPr>
          <a:xfrm>
            <a:off x="9982200" y="270493"/>
            <a:ext cx="1697400" cy="390402"/>
          </a:xfrm>
          <a:prstGeom prst="rect">
            <a:avLst/>
          </a:prstGeom>
        </p:spPr>
      </p:pic>
      <p:pic>
        <p:nvPicPr>
          <p:cNvPr id="8" name="그림 7">
            <a:extLst>
              <a:ext uri="{FF2B5EF4-FFF2-40B4-BE49-F238E27FC236}">
                <a16:creationId xmlns:a16="http://schemas.microsoft.com/office/drawing/2014/main" id="{ACA8B221-A96D-3665-5FB7-D357DA16C952}"/>
              </a:ext>
            </a:extLst>
          </p:cNvPr>
          <p:cNvPicPr>
            <a:picLocks noChangeAspect="1"/>
          </p:cNvPicPr>
          <p:nvPr/>
        </p:nvPicPr>
        <p:blipFill>
          <a:blip r:embed="rId3"/>
          <a:stretch>
            <a:fillRect/>
          </a:stretch>
        </p:blipFill>
        <p:spPr>
          <a:xfrm>
            <a:off x="3219450" y="3191097"/>
            <a:ext cx="5753100" cy="3238500"/>
          </a:xfrm>
          <a:prstGeom prst="rect">
            <a:avLst/>
          </a:prstGeom>
        </p:spPr>
      </p:pic>
    </p:spTree>
    <p:extLst>
      <p:ext uri="{BB962C8B-B14F-4D97-AF65-F5344CB8AC3E}">
        <p14:creationId xmlns:p14="http://schemas.microsoft.com/office/powerpoint/2010/main" val="2899790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11098-943E-462E-F6F7-F6A4374D46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9E8F826-6CB3-9D29-5521-531DDFCD7761}"/>
              </a:ext>
            </a:extLst>
          </p:cNvPr>
          <p:cNvSpPr>
            <a:spLocks noGrp="1"/>
          </p:cNvSpPr>
          <p:nvPr>
            <p:ph type="title"/>
          </p:nvPr>
        </p:nvSpPr>
        <p:spPr>
          <a:xfrm>
            <a:off x="512400" y="297455"/>
            <a:ext cx="11167200" cy="383582"/>
          </a:xfrm>
        </p:spPr>
        <p:txBody>
          <a:bodyPr>
            <a:normAutofit fontScale="90000"/>
          </a:bodyPr>
          <a:lstStyle/>
          <a:p>
            <a:r>
              <a:rPr lang="en-US" altLang="ko-KR" sz="2800" b="1" dirty="0"/>
              <a:t>Coding Principles</a:t>
            </a:r>
            <a:endParaRPr lang="ko-KR" altLang="en-US" sz="2800" b="1" dirty="0"/>
          </a:p>
        </p:txBody>
      </p:sp>
      <p:sp>
        <p:nvSpPr>
          <p:cNvPr id="3" name="내용 개체 틀 2">
            <a:extLst>
              <a:ext uri="{FF2B5EF4-FFF2-40B4-BE49-F238E27FC236}">
                <a16:creationId xmlns:a16="http://schemas.microsoft.com/office/drawing/2014/main" id="{AA4F92E8-3397-79D1-8E6E-65D373C6B7D5}"/>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How to make a great code : </a:t>
            </a:r>
          </a:p>
          <a:p>
            <a:pPr lvl="1">
              <a:defRPr/>
            </a:pPr>
            <a:r>
              <a:rPr lang="en-US" altLang="ko-KR" sz="1400" dirty="0"/>
              <a:t>All you need to know is already known to a lot of programmers.</a:t>
            </a:r>
          </a:p>
          <a:p>
            <a:pPr lvl="1">
              <a:defRPr/>
            </a:pPr>
            <a:r>
              <a:rPr lang="en-US" altLang="ko-KR" sz="1400" dirty="0"/>
              <a:t>But some programmers are not following the rules. </a:t>
            </a:r>
          </a:p>
        </p:txBody>
      </p:sp>
      <p:cxnSp>
        <p:nvCxnSpPr>
          <p:cNvPr id="4" name="직선 연결선 3">
            <a:extLst>
              <a:ext uri="{FF2B5EF4-FFF2-40B4-BE49-F238E27FC236}">
                <a16:creationId xmlns:a16="http://schemas.microsoft.com/office/drawing/2014/main" id="{233C0D2E-1CC3-C26B-8B62-50CA08099CA2}"/>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55F25349-CBAA-F74D-F867-01DCDA8389DB}"/>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1D25358C-2642-43BA-38AB-5C2B9E745C15}"/>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14</a:t>
            </a:fld>
            <a:endParaRPr lang="ko-KR" altLang="en-US" dirty="0"/>
          </a:p>
        </p:txBody>
      </p:sp>
      <p:grpSp>
        <p:nvGrpSpPr>
          <p:cNvPr id="16" name="그룹 15">
            <a:extLst>
              <a:ext uri="{FF2B5EF4-FFF2-40B4-BE49-F238E27FC236}">
                <a16:creationId xmlns:a16="http://schemas.microsoft.com/office/drawing/2014/main" id="{DF258BA7-152E-45D0-C189-F1BDC0F5BD04}"/>
              </a:ext>
            </a:extLst>
          </p:cNvPr>
          <p:cNvGrpSpPr/>
          <p:nvPr/>
        </p:nvGrpSpPr>
        <p:grpSpPr>
          <a:xfrm>
            <a:off x="763178" y="2052888"/>
            <a:ext cx="10727872" cy="3419892"/>
            <a:chOff x="763178" y="2052888"/>
            <a:chExt cx="10727872" cy="3419892"/>
          </a:xfrm>
        </p:grpSpPr>
        <p:grpSp>
          <p:nvGrpSpPr>
            <p:cNvPr id="15" name="그룹 14">
              <a:extLst>
                <a:ext uri="{FF2B5EF4-FFF2-40B4-BE49-F238E27FC236}">
                  <a16:creationId xmlns:a16="http://schemas.microsoft.com/office/drawing/2014/main" id="{0D0D7B20-D8BC-E398-6B2F-BC1DECC5C8D3}"/>
                </a:ext>
              </a:extLst>
            </p:cNvPr>
            <p:cNvGrpSpPr/>
            <p:nvPr/>
          </p:nvGrpSpPr>
          <p:grpSpPr>
            <a:xfrm>
              <a:off x="3005033" y="2314568"/>
              <a:ext cx="8486017" cy="2896532"/>
              <a:chOff x="3005033" y="2314568"/>
              <a:chExt cx="8486017" cy="2896532"/>
            </a:xfrm>
          </p:grpSpPr>
          <p:pic>
            <p:nvPicPr>
              <p:cNvPr id="8" name="그림 7">
                <a:extLst>
                  <a:ext uri="{FF2B5EF4-FFF2-40B4-BE49-F238E27FC236}">
                    <a16:creationId xmlns:a16="http://schemas.microsoft.com/office/drawing/2014/main" id="{0987F68A-2683-3FD1-CBE9-D5BD2F59644B}"/>
                  </a:ext>
                </a:extLst>
              </p:cNvPr>
              <p:cNvPicPr>
                <a:picLocks noChangeAspect="1"/>
              </p:cNvPicPr>
              <p:nvPr/>
            </p:nvPicPr>
            <p:blipFill>
              <a:blip r:embed="rId2"/>
              <a:stretch>
                <a:fillRect/>
              </a:stretch>
            </p:blipFill>
            <p:spPr>
              <a:xfrm>
                <a:off x="3005033" y="2314568"/>
                <a:ext cx="6244162" cy="2896532"/>
              </a:xfrm>
              <a:prstGeom prst="rect">
                <a:avLst/>
              </a:prstGeom>
            </p:spPr>
          </p:pic>
          <p:sp>
            <p:nvSpPr>
              <p:cNvPr id="10" name="TextBox 9">
                <a:extLst>
                  <a:ext uri="{FF2B5EF4-FFF2-40B4-BE49-F238E27FC236}">
                    <a16:creationId xmlns:a16="http://schemas.microsoft.com/office/drawing/2014/main" id="{ADBA2470-D48C-6968-D8EB-0A4877C07B9A}"/>
                  </a:ext>
                </a:extLst>
              </p:cNvPr>
              <p:cNvSpPr txBox="1"/>
              <p:nvPr/>
            </p:nvSpPr>
            <p:spPr>
              <a:xfrm>
                <a:off x="8936400" y="2618534"/>
                <a:ext cx="2554650" cy="1938992"/>
              </a:xfrm>
              <a:prstGeom prst="rect">
                <a:avLst/>
              </a:prstGeom>
              <a:noFill/>
              <a:ln>
                <a:solidFill>
                  <a:schemeClr val="accent1"/>
                </a:solidFill>
              </a:ln>
            </p:spPr>
            <p:txBody>
              <a:bodyPr wrap="square">
                <a:spAutoFit/>
              </a:bodyPr>
              <a:lstStyle/>
              <a:p>
                <a:r>
                  <a:rPr lang="en-US" altLang="ko-KR" sz="1000" b="1" dirty="0">
                    <a:solidFill>
                      <a:srgbClr val="FF0000"/>
                    </a:solidFill>
                  </a:rPr>
                  <a:t>The Law of Demeter (</a:t>
                </a:r>
                <a:r>
                  <a:rPr lang="en-US" altLang="ko-KR" sz="1000" b="1" dirty="0" err="1">
                    <a:solidFill>
                      <a:srgbClr val="FF0000"/>
                    </a:solidFill>
                  </a:rPr>
                  <a:t>LoD</a:t>
                </a:r>
                <a:r>
                  <a:rPr lang="en-US" altLang="ko-KR" sz="1000" b="1" dirty="0">
                    <a:solidFill>
                      <a:srgbClr val="FF0000"/>
                    </a:solidFill>
                  </a:rPr>
                  <a:t>)</a:t>
                </a:r>
                <a:r>
                  <a:rPr lang="en-US" altLang="ko-KR" sz="1000" b="1" dirty="0"/>
                  <a:t>, also known as the "Principle of Least Knowledge," is a software design principle that restricts how objects interact. It aims to reduce coupling between modules and classes, making code more maintainable, understandable, and extensible. In essence, an object should only interact with its "immediate friends" and not delve into the internal structure of other objects. </a:t>
                </a:r>
                <a:endParaRPr lang="ko-KR" altLang="en-US" sz="1000" b="1" dirty="0"/>
              </a:p>
            </p:txBody>
          </p:sp>
        </p:grpSp>
        <p:pic>
          <p:nvPicPr>
            <p:cNvPr id="14" name="그림 13">
              <a:extLst>
                <a:ext uri="{FF2B5EF4-FFF2-40B4-BE49-F238E27FC236}">
                  <a16:creationId xmlns:a16="http://schemas.microsoft.com/office/drawing/2014/main" id="{C23339DE-D687-7D50-58F4-7EE04DBAD77A}"/>
                </a:ext>
              </a:extLst>
            </p:cNvPr>
            <p:cNvPicPr>
              <a:picLocks noChangeAspect="1"/>
            </p:cNvPicPr>
            <p:nvPr/>
          </p:nvPicPr>
          <p:blipFill>
            <a:blip r:embed="rId3"/>
            <a:stretch>
              <a:fillRect/>
            </a:stretch>
          </p:blipFill>
          <p:spPr>
            <a:xfrm>
              <a:off x="763178" y="2052888"/>
              <a:ext cx="2597593" cy="3419892"/>
            </a:xfrm>
            <a:prstGeom prst="rect">
              <a:avLst/>
            </a:prstGeom>
            <a:ln>
              <a:solidFill>
                <a:schemeClr val="accent1"/>
              </a:solidFill>
            </a:ln>
          </p:spPr>
        </p:pic>
      </p:grpSp>
      <p:pic>
        <p:nvPicPr>
          <p:cNvPr id="17" name="그림 16">
            <a:extLst>
              <a:ext uri="{FF2B5EF4-FFF2-40B4-BE49-F238E27FC236}">
                <a16:creationId xmlns:a16="http://schemas.microsoft.com/office/drawing/2014/main" id="{1245C0C8-231E-E0B0-F8E3-86664CC26630}"/>
              </a:ext>
            </a:extLst>
          </p:cNvPr>
          <p:cNvPicPr>
            <a:picLocks noChangeAspect="1"/>
          </p:cNvPicPr>
          <p:nvPr/>
        </p:nvPicPr>
        <p:blipFill>
          <a:blip r:embed="rId4"/>
          <a:stretch>
            <a:fillRect/>
          </a:stretch>
        </p:blipFill>
        <p:spPr>
          <a:xfrm>
            <a:off x="9982200" y="270493"/>
            <a:ext cx="1697400" cy="390402"/>
          </a:xfrm>
          <a:prstGeom prst="rect">
            <a:avLst/>
          </a:prstGeom>
        </p:spPr>
      </p:pic>
    </p:spTree>
    <p:extLst>
      <p:ext uri="{BB962C8B-B14F-4D97-AF65-F5344CB8AC3E}">
        <p14:creationId xmlns:p14="http://schemas.microsoft.com/office/powerpoint/2010/main" val="1931043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DE41A-B3AA-142D-7936-C3C9DE17ED5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0D9AF80-B55A-F065-EC75-69E32BDCD39B}"/>
              </a:ext>
            </a:extLst>
          </p:cNvPr>
          <p:cNvSpPr>
            <a:spLocks noGrp="1"/>
          </p:cNvSpPr>
          <p:nvPr>
            <p:ph type="title"/>
          </p:nvPr>
        </p:nvSpPr>
        <p:spPr>
          <a:xfrm>
            <a:off x="512400" y="297455"/>
            <a:ext cx="11167200" cy="383582"/>
          </a:xfrm>
        </p:spPr>
        <p:txBody>
          <a:bodyPr>
            <a:normAutofit fontScale="90000"/>
          </a:bodyPr>
          <a:lstStyle/>
          <a:p>
            <a:r>
              <a:rPr lang="en-US" altLang="ko-KR" sz="2800" b="1" dirty="0"/>
              <a:t>Appendix</a:t>
            </a:r>
            <a:endParaRPr lang="ko-KR" altLang="en-US" sz="2800" b="1" dirty="0"/>
          </a:p>
        </p:txBody>
      </p:sp>
      <p:sp>
        <p:nvSpPr>
          <p:cNvPr id="3" name="내용 개체 틀 2">
            <a:extLst>
              <a:ext uri="{FF2B5EF4-FFF2-40B4-BE49-F238E27FC236}">
                <a16:creationId xmlns:a16="http://schemas.microsoft.com/office/drawing/2014/main" id="{20BC4187-4381-E355-87E9-30F8A8848E7C}"/>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What is Coding? :</a:t>
            </a:r>
          </a:p>
          <a:p>
            <a:pPr lvl="1">
              <a:defRPr/>
            </a:pPr>
            <a:r>
              <a:rPr lang="en-US" altLang="ko-KR" sz="1400" dirty="0"/>
              <a:t>All</a:t>
            </a:r>
            <a:r>
              <a:rPr lang="ko-KR" altLang="en-US" sz="1400" dirty="0"/>
              <a:t> </a:t>
            </a:r>
            <a:r>
              <a:rPr lang="en-US" altLang="ko-KR" sz="1400" dirty="0"/>
              <a:t>code has a problem, we need to fix them in development phase. </a:t>
            </a:r>
          </a:p>
          <a:p>
            <a:pPr lvl="1">
              <a:defRPr/>
            </a:pPr>
            <a:r>
              <a:rPr lang="en-US" altLang="ko-KR" sz="1400" dirty="0"/>
              <a:t>Test!!! Test!!! Test!!!</a:t>
            </a:r>
          </a:p>
        </p:txBody>
      </p:sp>
      <p:cxnSp>
        <p:nvCxnSpPr>
          <p:cNvPr id="4" name="직선 연결선 3">
            <a:extLst>
              <a:ext uri="{FF2B5EF4-FFF2-40B4-BE49-F238E27FC236}">
                <a16:creationId xmlns:a16="http://schemas.microsoft.com/office/drawing/2014/main" id="{582A8D07-A034-D76E-7A30-89378E7748FA}"/>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42FFBCB3-43F9-4C90-312B-27049FCEC6A7}"/>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0C29A84B-1622-5417-6444-8FB833266ED6}"/>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15</a:t>
            </a:fld>
            <a:endParaRPr lang="ko-KR" altLang="en-US" dirty="0"/>
          </a:p>
        </p:txBody>
      </p:sp>
      <p:sp>
        <p:nvSpPr>
          <p:cNvPr id="9" name="TextBox 8">
            <a:extLst>
              <a:ext uri="{FF2B5EF4-FFF2-40B4-BE49-F238E27FC236}">
                <a16:creationId xmlns:a16="http://schemas.microsoft.com/office/drawing/2014/main" id="{89B6ADF8-3FCB-6327-D080-A51861236BCB}"/>
              </a:ext>
            </a:extLst>
          </p:cNvPr>
          <p:cNvSpPr txBox="1"/>
          <p:nvPr/>
        </p:nvSpPr>
        <p:spPr>
          <a:xfrm>
            <a:off x="947738" y="5276722"/>
            <a:ext cx="10296524" cy="369332"/>
          </a:xfrm>
          <a:prstGeom prst="rect">
            <a:avLst/>
          </a:prstGeom>
          <a:noFill/>
        </p:spPr>
        <p:txBody>
          <a:bodyPr wrap="square">
            <a:spAutoFit/>
          </a:bodyPr>
          <a:lstStyle/>
          <a:p>
            <a:pPr algn="ctr"/>
            <a:r>
              <a:rPr lang="en-US" altLang="ko-KR" b="1" dirty="0"/>
              <a:t>- </a:t>
            </a:r>
            <a:r>
              <a:rPr lang="ko-KR" altLang="en-US" b="1" dirty="0"/>
              <a:t>천지 자연의 법칙은 광대하여 엉성한 듯 보이지만</a:t>
            </a:r>
            <a:r>
              <a:rPr lang="en-US" altLang="ko-KR" b="1" dirty="0"/>
              <a:t>, </a:t>
            </a:r>
            <a:r>
              <a:rPr lang="ko-KR" altLang="en-US" b="1" dirty="0"/>
              <a:t>악인에게 벌을 주는 일을 빠뜨리지 않는다</a:t>
            </a:r>
            <a:r>
              <a:rPr lang="en-US" altLang="ko-KR" b="1" dirty="0"/>
              <a:t>.-</a:t>
            </a:r>
            <a:endParaRPr lang="ko-KR" altLang="en-US" b="1" dirty="0"/>
          </a:p>
        </p:txBody>
      </p:sp>
      <p:grpSp>
        <p:nvGrpSpPr>
          <p:cNvPr id="12" name="그룹 11">
            <a:extLst>
              <a:ext uri="{FF2B5EF4-FFF2-40B4-BE49-F238E27FC236}">
                <a16:creationId xmlns:a16="http://schemas.microsoft.com/office/drawing/2014/main" id="{70E3406D-1E86-A251-D33B-50EB305184C9}"/>
              </a:ext>
            </a:extLst>
          </p:cNvPr>
          <p:cNvGrpSpPr/>
          <p:nvPr/>
        </p:nvGrpSpPr>
        <p:grpSpPr>
          <a:xfrm>
            <a:off x="3657600" y="1843087"/>
            <a:ext cx="4876800" cy="2867025"/>
            <a:chOff x="3657600" y="1995487"/>
            <a:chExt cx="4876800" cy="2867025"/>
          </a:xfrm>
        </p:grpSpPr>
        <p:pic>
          <p:nvPicPr>
            <p:cNvPr id="7" name="그림 6">
              <a:extLst>
                <a:ext uri="{FF2B5EF4-FFF2-40B4-BE49-F238E27FC236}">
                  <a16:creationId xmlns:a16="http://schemas.microsoft.com/office/drawing/2014/main" id="{D23023E4-3CCA-8B62-84B4-73CD4D319CD9}"/>
                </a:ext>
              </a:extLst>
            </p:cNvPr>
            <p:cNvPicPr>
              <a:picLocks noChangeAspect="1"/>
            </p:cNvPicPr>
            <p:nvPr/>
          </p:nvPicPr>
          <p:blipFill>
            <a:blip r:embed="rId2"/>
            <a:stretch>
              <a:fillRect/>
            </a:stretch>
          </p:blipFill>
          <p:spPr>
            <a:xfrm>
              <a:off x="3657600" y="1995487"/>
              <a:ext cx="4876800" cy="2867025"/>
            </a:xfrm>
            <a:prstGeom prst="rect">
              <a:avLst/>
            </a:prstGeom>
          </p:spPr>
        </p:pic>
        <p:sp>
          <p:nvSpPr>
            <p:cNvPr id="10" name="TextBox 9">
              <a:extLst>
                <a:ext uri="{FF2B5EF4-FFF2-40B4-BE49-F238E27FC236}">
                  <a16:creationId xmlns:a16="http://schemas.microsoft.com/office/drawing/2014/main" id="{C0063760-D2E5-878F-65E0-2B85067632CF}"/>
                </a:ext>
              </a:extLst>
            </p:cNvPr>
            <p:cNvSpPr txBox="1"/>
            <p:nvPr/>
          </p:nvSpPr>
          <p:spPr>
            <a:xfrm>
              <a:off x="4508987" y="3190686"/>
              <a:ext cx="3478837" cy="369332"/>
            </a:xfrm>
            <a:prstGeom prst="rect">
              <a:avLst/>
            </a:prstGeom>
            <a:noFill/>
          </p:spPr>
          <p:txBody>
            <a:bodyPr wrap="none" rtlCol="0">
              <a:spAutoFit/>
            </a:bodyPr>
            <a:lstStyle/>
            <a:p>
              <a:pPr algn="ctr"/>
              <a:r>
                <a:rPr lang="ko-KR" altLang="en-US" dirty="0"/>
                <a:t>천         망          회          </a:t>
              </a:r>
              <a:r>
                <a:rPr lang="ko-KR" altLang="en-US" dirty="0" err="1"/>
                <a:t>회</a:t>
              </a:r>
              <a:endParaRPr lang="en-US" altLang="ko-KR" dirty="0"/>
            </a:p>
          </p:txBody>
        </p:sp>
        <p:sp>
          <p:nvSpPr>
            <p:cNvPr id="11" name="TextBox 10">
              <a:extLst>
                <a:ext uri="{FF2B5EF4-FFF2-40B4-BE49-F238E27FC236}">
                  <a16:creationId xmlns:a16="http://schemas.microsoft.com/office/drawing/2014/main" id="{BB36653D-01BE-4A2A-4D4A-DD545DE2BED2}"/>
                </a:ext>
              </a:extLst>
            </p:cNvPr>
            <p:cNvSpPr txBox="1"/>
            <p:nvPr/>
          </p:nvSpPr>
          <p:spPr>
            <a:xfrm>
              <a:off x="4549862" y="4454453"/>
              <a:ext cx="3397084" cy="369332"/>
            </a:xfrm>
            <a:prstGeom prst="rect">
              <a:avLst/>
            </a:prstGeom>
            <a:noFill/>
          </p:spPr>
          <p:txBody>
            <a:bodyPr wrap="none" rtlCol="0">
              <a:spAutoFit/>
            </a:bodyPr>
            <a:lstStyle/>
            <a:p>
              <a:pPr algn="ctr"/>
              <a:r>
                <a:rPr lang="ko-KR" altLang="en-US" dirty="0"/>
                <a:t>소         이          불         실</a:t>
              </a:r>
              <a:endParaRPr lang="en-US" altLang="ko-KR" dirty="0"/>
            </a:p>
          </p:txBody>
        </p:sp>
      </p:grpSp>
      <p:pic>
        <p:nvPicPr>
          <p:cNvPr id="13" name="그림 12">
            <a:extLst>
              <a:ext uri="{FF2B5EF4-FFF2-40B4-BE49-F238E27FC236}">
                <a16:creationId xmlns:a16="http://schemas.microsoft.com/office/drawing/2014/main" id="{60813795-890F-ECE0-0BD0-56DF414A5895}"/>
              </a:ext>
            </a:extLst>
          </p:cNvPr>
          <p:cNvPicPr>
            <a:picLocks noChangeAspect="1"/>
          </p:cNvPicPr>
          <p:nvPr/>
        </p:nvPicPr>
        <p:blipFill>
          <a:blip r:embed="rId3"/>
          <a:stretch>
            <a:fillRect/>
          </a:stretch>
        </p:blipFill>
        <p:spPr>
          <a:xfrm>
            <a:off x="9982200" y="270493"/>
            <a:ext cx="1697400" cy="390402"/>
          </a:xfrm>
          <a:prstGeom prst="rect">
            <a:avLst/>
          </a:prstGeom>
        </p:spPr>
      </p:pic>
    </p:spTree>
    <p:extLst>
      <p:ext uri="{BB962C8B-B14F-4D97-AF65-F5344CB8AC3E}">
        <p14:creationId xmlns:p14="http://schemas.microsoft.com/office/powerpoint/2010/main" val="3430533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9B894-1861-9175-0807-6EF3A35984C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F9830B5-881C-9C96-3955-2D8CB232268A}"/>
              </a:ext>
            </a:extLst>
          </p:cNvPr>
          <p:cNvSpPr>
            <a:spLocks noGrp="1"/>
          </p:cNvSpPr>
          <p:nvPr>
            <p:ph type="title"/>
          </p:nvPr>
        </p:nvSpPr>
        <p:spPr>
          <a:xfrm>
            <a:off x="512400" y="297455"/>
            <a:ext cx="11167200" cy="383582"/>
          </a:xfrm>
        </p:spPr>
        <p:txBody>
          <a:bodyPr>
            <a:normAutofit fontScale="90000"/>
          </a:bodyPr>
          <a:lstStyle/>
          <a:p>
            <a:r>
              <a:rPr lang="en-US" altLang="ko-KR" sz="2800" b="1" dirty="0"/>
              <a:t>Reference</a:t>
            </a:r>
            <a:endParaRPr lang="ko-KR" altLang="en-US" sz="2800" b="1" dirty="0"/>
          </a:p>
        </p:txBody>
      </p:sp>
      <p:sp>
        <p:nvSpPr>
          <p:cNvPr id="3" name="내용 개체 틀 2">
            <a:extLst>
              <a:ext uri="{FF2B5EF4-FFF2-40B4-BE49-F238E27FC236}">
                <a16:creationId xmlns:a16="http://schemas.microsoft.com/office/drawing/2014/main" id="{EC5616D7-45EA-1525-9DEA-4C788FA8F62E}"/>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Books :</a:t>
            </a:r>
          </a:p>
        </p:txBody>
      </p:sp>
      <p:cxnSp>
        <p:nvCxnSpPr>
          <p:cNvPr id="4" name="직선 연결선 3">
            <a:extLst>
              <a:ext uri="{FF2B5EF4-FFF2-40B4-BE49-F238E27FC236}">
                <a16:creationId xmlns:a16="http://schemas.microsoft.com/office/drawing/2014/main" id="{7E15B57F-16CB-4E50-2320-BC8A09B7D887}"/>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1F5A9D60-2A2A-9668-9729-9F61518A374E}"/>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15E15C7F-F599-BEBC-0BBD-C8DA7C5E16DC}"/>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16</a:t>
            </a:fld>
            <a:endParaRPr lang="ko-KR" altLang="en-US" dirty="0"/>
          </a:p>
        </p:txBody>
      </p:sp>
      <p:pic>
        <p:nvPicPr>
          <p:cNvPr id="7" name="그림 6">
            <a:extLst>
              <a:ext uri="{FF2B5EF4-FFF2-40B4-BE49-F238E27FC236}">
                <a16:creationId xmlns:a16="http://schemas.microsoft.com/office/drawing/2014/main" id="{4D3AABA4-9D58-841F-F995-33BC23DAA2AC}"/>
              </a:ext>
            </a:extLst>
          </p:cNvPr>
          <p:cNvPicPr>
            <a:picLocks noChangeAspect="1"/>
          </p:cNvPicPr>
          <p:nvPr/>
        </p:nvPicPr>
        <p:blipFill>
          <a:blip r:embed="rId2"/>
          <a:stretch>
            <a:fillRect/>
          </a:stretch>
        </p:blipFill>
        <p:spPr>
          <a:xfrm>
            <a:off x="9982200" y="270493"/>
            <a:ext cx="1697400" cy="390402"/>
          </a:xfrm>
          <a:prstGeom prst="rect">
            <a:avLst/>
          </a:prstGeom>
        </p:spPr>
      </p:pic>
      <p:grpSp>
        <p:nvGrpSpPr>
          <p:cNvPr id="17" name="그룹 16">
            <a:extLst>
              <a:ext uri="{FF2B5EF4-FFF2-40B4-BE49-F238E27FC236}">
                <a16:creationId xmlns:a16="http://schemas.microsoft.com/office/drawing/2014/main" id="{AF641373-E5CE-1316-A98E-501BEE462F72}"/>
              </a:ext>
            </a:extLst>
          </p:cNvPr>
          <p:cNvGrpSpPr/>
          <p:nvPr/>
        </p:nvGrpSpPr>
        <p:grpSpPr>
          <a:xfrm>
            <a:off x="2685075" y="1678594"/>
            <a:ext cx="6821850" cy="4142722"/>
            <a:chOff x="1122000" y="1426306"/>
            <a:chExt cx="6821850" cy="4142722"/>
          </a:xfrm>
        </p:grpSpPr>
        <p:grpSp>
          <p:nvGrpSpPr>
            <p:cNvPr id="15" name="그룹 14">
              <a:extLst>
                <a:ext uri="{FF2B5EF4-FFF2-40B4-BE49-F238E27FC236}">
                  <a16:creationId xmlns:a16="http://schemas.microsoft.com/office/drawing/2014/main" id="{CB862A5C-C328-9585-1288-8881AF11EAE9}"/>
                </a:ext>
              </a:extLst>
            </p:cNvPr>
            <p:cNvGrpSpPr/>
            <p:nvPr/>
          </p:nvGrpSpPr>
          <p:grpSpPr>
            <a:xfrm>
              <a:off x="1122000" y="1426306"/>
              <a:ext cx="6821850" cy="2002694"/>
              <a:chOff x="1122000" y="1426306"/>
              <a:chExt cx="9804712" cy="2761346"/>
            </a:xfrm>
          </p:grpSpPr>
          <p:pic>
            <p:nvPicPr>
              <p:cNvPr id="8" name="그림 7">
                <a:extLst>
                  <a:ext uri="{FF2B5EF4-FFF2-40B4-BE49-F238E27FC236}">
                    <a16:creationId xmlns:a16="http://schemas.microsoft.com/office/drawing/2014/main" id="{FC23FD9F-7053-12A3-6D77-AC44EADC7E19}"/>
                  </a:ext>
                </a:extLst>
              </p:cNvPr>
              <p:cNvPicPr>
                <a:picLocks noChangeAspect="1"/>
              </p:cNvPicPr>
              <p:nvPr/>
            </p:nvPicPr>
            <p:blipFill>
              <a:blip r:embed="rId3"/>
              <a:stretch>
                <a:fillRect/>
              </a:stretch>
            </p:blipFill>
            <p:spPr>
              <a:xfrm>
                <a:off x="1122000" y="1426307"/>
                <a:ext cx="2200275" cy="2761345"/>
              </a:xfrm>
              <a:prstGeom prst="rect">
                <a:avLst/>
              </a:prstGeom>
              <a:ln>
                <a:solidFill>
                  <a:schemeClr val="accent1"/>
                </a:solidFill>
              </a:ln>
            </p:spPr>
          </p:pic>
          <p:pic>
            <p:nvPicPr>
              <p:cNvPr id="9" name="그림 8">
                <a:extLst>
                  <a:ext uri="{FF2B5EF4-FFF2-40B4-BE49-F238E27FC236}">
                    <a16:creationId xmlns:a16="http://schemas.microsoft.com/office/drawing/2014/main" id="{DB1FE1E2-B856-474E-8A94-C1166CDB6236}"/>
                  </a:ext>
                </a:extLst>
              </p:cNvPr>
              <p:cNvPicPr>
                <a:picLocks noChangeAspect="1"/>
              </p:cNvPicPr>
              <p:nvPr/>
            </p:nvPicPr>
            <p:blipFill>
              <a:blip r:embed="rId4"/>
              <a:stretch>
                <a:fillRect/>
              </a:stretch>
            </p:blipFill>
            <p:spPr>
              <a:xfrm>
                <a:off x="3780120" y="1426306"/>
                <a:ext cx="2026757" cy="2761345"/>
              </a:xfrm>
              <a:prstGeom prst="rect">
                <a:avLst/>
              </a:prstGeom>
              <a:ln>
                <a:solidFill>
                  <a:schemeClr val="accent1"/>
                </a:solidFill>
              </a:ln>
            </p:spPr>
          </p:pic>
          <p:pic>
            <p:nvPicPr>
              <p:cNvPr id="10" name="그림 9">
                <a:extLst>
                  <a:ext uri="{FF2B5EF4-FFF2-40B4-BE49-F238E27FC236}">
                    <a16:creationId xmlns:a16="http://schemas.microsoft.com/office/drawing/2014/main" id="{139B5E77-7079-05F6-9266-D3F759756CD7}"/>
                  </a:ext>
                </a:extLst>
              </p:cNvPr>
              <p:cNvPicPr>
                <a:picLocks noChangeAspect="1"/>
              </p:cNvPicPr>
              <p:nvPr/>
            </p:nvPicPr>
            <p:blipFill>
              <a:blip r:embed="rId5"/>
              <a:stretch>
                <a:fillRect/>
              </a:stretch>
            </p:blipFill>
            <p:spPr>
              <a:xfrm>
                <a:off x="6264721" y="1426306"/>
                <a:ext cx="2133139" cy="2761345"/>
              </a:xfrm>
              <a:prstGeom prst="rect">
                <a:avLst/>
              </a:prstGeom>
              <a:ln>
                <a:solidFill>
                  <a:schemeClr val="accent1"/>
                </a:solidFill>
              </a:ln>
            </p:spPr>
          </p:pic>
          <p:pic>
            <p:nvPicPr>
              <p:cNvPr id="11" name="그림 10">
                <a:extLst>
                  <a:ext uri="{FF2B5EF4-FFF2-40B4-BE49-F238E27FC236}">
                    <a16:creationId xmlns:a16="http://schemas.microsoft.com/office/drawing/2014/main" id="{FA5636F9-9BB3-A237-B2E4-68F21AFBB965}"/>
                  </a:ext>
                </a:extLst>
              </p:cNvPr>
              <p:cNvPicPr>
                <a:picLocks noChangeAspect="1"/>
              </p:cNvPicPr>
              <p:nvPr/>
            </p:nvPicPr>
            <p:blipFill>
              <a:blip r:embed="rId6"/>
              <a:stretch>
                <a:fillRect/>
              </a:stretch>
            </p:blipFill>
            <p:spPr>
              <a:xfrm>
                <a:off x="8855704" y="1426306"/>
                <a:ext cx="2071008" cy="2761344"/>
              </a:xfrm>
              <a:prstGeom prst="rect">
                <a:avLst/>
              </a:prstGeom>
              <a:ln>
                <a:solidFill>
                  <a:schemeClr val="accent1"/>
                </a:solidFill>
              </a:ln>
            </p:spPr>
          </p:pic>
        </p:grpSp>
        <p:pic>
          <p:nvPicPr>
            <p:cNvPr id="12" name="그림 11">
              <a:extLst>
                <a:ext uri="{FF2B5EF4-FFF2-40B4-BE49-F238E27FC236}">
                  <a16:creationId xmlns:a16="http://schemas.microsoft.com/office/drawing/2014/main" id="{147978EB-BEDF-450E-CD06-499D952C7782}"/>
                </a:ext>
              </a:extLst>
            </p:cNvPr>
            <p:cNvPicPr>
              <a:picLocks noChangeAspect="1"/>
            </p:cNvPicPr>
            <p:nvPr/>
          </p:nvPicPr>
          <p:blipFill>
            <a:blip r:embed="rId7"/>
            <a:stretch>
              <a:fillRect/>
            </a:stretch>
          </p:blipFill>
          <p:spPr>
            <a:xfrm>
              <a:off x="6502899" y="3653743"/>
              <a:ext cx="1440951" cy="1915285"/>
            </a:xfrm>
            <a:prstGeom prst="rect">
              <a:avLst/>
            </a:prstGeom>
            <a:ln>
              <a:solidFill>
                <a:schemeClr val="accent1"/>
              </a:solidFill>
            </a:ln>
          </p:spPr>
        </p:pic>
        <p:pic>
          <p:nvPicPr>
            <p:cNvPr id="13" name="그림 12">
              <a:extLst>
                <a:ext uri="{FF2B5EF4-FFF2-40B4-BE49-F238E27FC236}">
                  <a16:creationId xmlns:a16="http://schemas.microsoft.com/office/drawing/2014/main" id="{FA365954-3483-8279-4052-019B9D3E2C1A}"/>
                </a:ext>
              </a:extLst>
            </p:cNvPr>
            <p:cNvPicPr>
              <a:picLocks noChangeAspect="1"/>
            </p:cNvPicPr>
            <p:nvPr/>
          </p:nvPicPr>
          <p:blipFill>
            <a:blip r:embed="rId8"/>
            <a:stretch>
              <a:fillRect/>
            </a:stretch>
          </p:blipFill>
          <p:spPr>
            <a:xfrm>
              <a:off x="1122000" y="3653742"/>
              <a:ext cx="1530891" cy="1915286"/>
            </a:xfrm>
            <a:prstGeom prst="rect">
              <a:avLst/>
            </a:prstGeom>
            <a:ln>
              <a:solidFill>
                <a:schemeClr val="accent1"/>
              </a:solidFill>
            </a:ln>
          </p:spPr>
        </p:pic>
        <p:pic>
          <p:nvPicPr>
            <p:cNvPr id="14" name="그림 13">
              <a:extLst>
                <a:ext uri="{FF2B5EF4-FFF2-40B4-BE49-F238E27FC236}">
                  <a16:creationId xmlns:a16="http://schemas.microsoft.com/office/drawing/2014/main" id="{A0837FB2-FAAC-E2CF-B1BE-AEB30C125620}"/>
                </a:ext>
              </a:extLst>
            </p:cNvPr>
            <p:cNvPicPr>
              <a:picLocks noChangeAspect="1"/>
            </p:cNvPicPr>
            <p:nvPr/>
          </p:nvPicPr>
          <p:blipFill>
            <a:blip r:embed="rId9"/>
            <a:stretch>
              <a:fillRect/>
            </a:stretch>
          </p:blipFill>
          <p:spPr>
            <a:xfrm>
              <a:off x="2971448" y="3653743"/>
              <a:ext cx="1410161" cy="1915285"/>
            </a:xfrm>
            <a:prstGeom prst="rect">
              <a:avLst/>
            </a:prstGeom>
            <a:ln>
              <a:solidFill>
                <a:schemeClr val="accent1"/>
              </a:solidFill>
            </a:ln>
          </p:spPr>
        </p:pic>
        <p:pic>
          <p:nvPicPr>
            <p:cNvPr id="16" name="그림 15">
              <a:extLst>
                <a:ext uri="{FF2B5EF4-FFF2-40B4-BE49-F238E27FC236}">
                  <a16:creationId xmlns:a16="http://schemas.microsoft.com/office/drawing/2014/main" id="{50F477AE-0F8A-DDFE-265F-EDA9D42A507A}"/>
                </a:ext>
              </a:extLst>
            </p:cNvPr>
            <p:cNvPicPr>
              <a:picLocks noChangeAspect="1"/>
            </p:cNvPicPr>
            <p:nvPr/>
          </p:nvPicPr>
          <p:blipFill>
            <a:blip r:embed="rId10"/>
            <a:stretch>
              <a:fillRect/>
            </a:stretch>
          </p:blipFill>
          <p:spPr>
            <a:xfrm>
              <a:off x="4700164" y="3653743"/>
              <a:ext cx="1484180" cy="1915285"/>
            </a:xfrm>
            <a:prstGeom prst="rect">
              <a:avLst/>
            </a:prstGeom>
            <a:ln>
              <a:solidFill>
                <a:schemeClr val="accent1"/>
              </a:solidFill>
            </a:ln>
          </p:spPr>
        </p:pic>
      </p:grpSp>
    </p:spTree>
    <p:extLst>
      <p:ext uri="{BB962C8B-B14F-4D97-AF65-F5344CB8AC3E}">
        <p14:creationId xmlns:p14="http://schemas.microsoft.com/office/powerpoint/2010/main" val="822049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28BC8-6962-DA91-61E9-06C5021C807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E138C59-FEA5-372A-B7AB-E97F54ED559F}"/>
              </a:ext>
            </a:extLst>
          </p:cNvPr>
          <p:cNvSpPr>
            <a:spLocks noGrp="1"/>
          </p:cNvSpPr>
          <p:nvPr>
            <p:ph type="title"/>
          </p:nvPr>
        </p:nvSpPr>
        <p:spPr>
          <a:xfrm>
            <a:off x="576000" y="286837"/>
            <a:ext cx="11116800" cy="383582"/>
          </a:xfrm>
        </p:spPr>
        <p:txBody>
          <a:bodyPr>
            <a:normAutofit fontScale="90000"/>
          </a:bodyPr>
          <a:lstStyle/>
          <a:p>
            <a:r>
              <a:rPr lang="en-US" altLang="ko-KR" sz="2800" b="1" dirty="0"/>
              <a:t>? &amp; !</a:t>
            </a:r>
            <a:endParaRPr lang="ko-KR" altLang="en-US" sz="2800" b="1" dirty="0"/>
          </a:p>
        </p:txBody>
      </p:sp>
      <p:cxnSp>
        <p:nvCxnSpPr>
          <p:cNvPr id="4" name="직선 연결선 3">
            <a:extLst>
              <a:ext uri="{FF2B5EF4-FFF2-40B4-BE49-F238E27FC236}">
                <a16:creationId xmlns:a16="http://schemas.microsoft.com/office/drawing/2014/main" id="{134243DC-9192-CCC5-EE57-C7F491882479}"/>
              </a:ext>
            </a:extLst>
          </p:cNvPr>
          <p:cNvCxnSpPr>
            <a:cxnSpLocks/>
          </p:cNvCxnSpPr>
          <p:nvPr/>
        </p:nvCxnSpPr>
        <p:spPr>
          <a:xfrm>
            <a:off x="576000" y="681037"/>
            <a:ext cx="111168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8EF9C826-2E3D-2BA0-5F61-6912FA1E8D19}"/>
              </a:ext>
            </a:extLst>
          </p:cNvPr>
          <p:cNvSpPr>
            <a:spLocks noGrp="1"/>
          </p:cNvSpPr>
          <p:nvPr>
            <p:ph type="dt" sz="half" idx="10"/>
          </p:nvPr>
        </p:nvSpPr>
        <p:spPr/>
        <p:txBody>
          <a:bodyPr/>
          <a:lstStyle/>
          <a:p>
            <a:fld id="{E12F61BD-E8E0-4F20-AF0D-9650D3B62EAC}" type="datetime1">
              <a:rPr lang="ko-KR" altLang="en-US" smtClean="0"/>
              <a:t>2025-08-18</a:t>
            </a:fld>
            <a:endParaRPr lang="ko-KR" altLang="en-US"/>
          </a:p>
        </p:txBody>
      </p:sp>
      <p:sp>
        <p:nvSpPr>
          <p:cNvPr id="6" name="슬라이드 번호 개체 틀 5">
            <a:extLst>
              <a:ext uri="{FF2B5EF4-FFF2-40B4-BE49-F238E27FC236}">
                <a16:creationId xmlns:a16="http://schemas.microsoft.com/office/drawing/2014/main" id="{BF401F11-6CB8-B59D-0121-35F455120D12}"/>
              </a:ext>
            </a:extLst>
          </p:cNvPr>
          <p:cNvSpPr>
            <a:spLocks noGrp="1"/>
          </p:cNvSpPr>
          <p:nvPr>
            <p:ph type="sldNum" sz="quarter" idx="12"/>
          </p:nvPr>
        </p:nvSpPr>
        <p:spPr/>
        <p:txBody>
          <a:bodyPr/>
          <a:lstStyle/>
          <a:p>
            <a:fld id="{34C98182-889D-4BA7-ABC9-29B15B402893}" type="slidenum">
              <a:rPr lang="ko-KR" altLang="en-US" smtClean="0"/>
              <a:t>17</a:t>
            </a:fld>
            <a:endParaRPr lang="ko-KR" altLang="en-US"/>
          </a:p>
        </p:txBody>
      </p:sp>
      <p:grpSp>
        <p:nvGrpSpPr>
          <p:cNvPr id="8" name="그룹 7">
            <a:extLst>
              <a:ext uri="{FF2B5EF4-FFF2-40B4-BE49-F238E27FC236}">
                <a16:creationId xmlns:a16="http://schemas.microsoft.com/office/drawing/2014/main" id="{6BC0B383-5CF2-6B87-BB95-3A411A16DE48}"/>
              </a:ext>
            </a:extLst>
          </p:cNvPr>
          <p:cNvGrpSpPr/>
          <p:nvPr/>
        </p:nvGrpSpPr>
        <p:grpSpPr>
          <a:xfrm>
            <a:off x="4191000" y="1524000"/>
            <a:ext cx="3810000" cy="4218870"/>
            <a:chOff x="4191000" y="1524000"/>
            <a:chExt cx="3810000" cy="4218870"/>
          </a:xfrm>
        </p:grpSpPr>
        <p:pic>
          <p:nvPicPr>
            <p:cNvPr id="3" name="그림 2">
              <a:extLst>
                <a:ext uri="{FF2B5EF4-FFF2-40B4-BE49-F238E27FC236}">
                  <a16:creationId xmlns:a16="http://schemas.microsoft.com/office/drawing/2014/main" id="{2550AED2-D6B5-BC88-1A9C-E1CA9BA34672}"/>
                </a:ext>
              </a:extLst>
            </p:cNvPr>
            <p:cNvPicPr>
              <a:picLocks noChangeAspect="1"/>
            </p:cNvPicPr>
            <p:nvPr/>
          </p:nvPicPr>
          <p:blipFill>
            <a:blip r:embed="rId2"/>
            <a:stretch>
              <a:fillRect/>
            </a:stretch>
          </p:blipFill>
          <p:spPr>
            <a:xfrm>
              <a:off x="4191000" y="1524000"/>
              <a:ext cx="3810000" cy="3810000"/>
            </a:xfrm>
            <a:prstGeom prst="rect">
              <a:avLst/>
            </a:prstGeom>
          </p:spPr>
        </p:pic>
        <p:sp>
          <p:nvSpPr>
            <p:cNvPr id="7" name="TextBox 6">
              <a:extLst>
                <a:ext uri="{FF2B5EF4-FFF2-40B4-BE49-F238E27FC236}">
                  <a16:creationId xmlns:a16="http://schemas.microsoft.com/office/drawing/2014/main" id="{34E51426-F7E4-F0BD-7358-B2BE3FE9308D}"/>
                </a:ext>
              </a:extLst>
            </p:cNvPr>
            <p:cNvSpPr txBox="1"/>
            <p:nvPr/>
          </p:nvSpPr>
          <p:spPr>
            <a:xfrm>
              <a:off x="5004995" y="5096539"/>
              <a:ext cx="2182009" cy="646331"/>
            </a:xfrm>
            <a:prstGeom prst="rect">
              <a:avLst/>
            </a:prstGeom>
            <a:noFill/>
          </p:spPr>
          <p:txBody>
            <a:bodyPr wrap="none" rtlCol="0">
              <a:spAutoFit/>
            </a:bodyPr>
            <a:lstStyle/>
            <a:p>
              <a:pPr algn="ctr"/>
              <a:r>
                <a:rPr lang="en-US" altLang="ko-KR" sz="3600" b="1" dirty="0"/>
                <a:t>Thanks!!!</a:t>
              </a:r>
              <a:endParaRPr lang="ko-KR" altLang="en-US" sz="3600" b="1" dirty="0"/>
            </a:p>
          </p:txBody>
        </p:sp>
      </p:grpSp>
    </p:spTree>
    <p:extLst>
      <p:ext uri="{BB962C8B-B14F-4D97-AF65-F5344CB8AC3E}">
        <p14:creationId xmlns:p14="http://schemas.microsoft.com/office/powerpoint/2010/main" val="401595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B9314-AB73-2574-DADE-A8B9DA84A87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0D13C64-CCAE-B746-123D-925C73871693}"/>
              </a:ext>
            </a:extLst>
          </p:cNvPr>
          <p:cNvSpPr>
            <a:spLocks noGrp="1"/>
          </p:cNvSpPr>
          <p:nvPr>
            <p:ph type="title"/>
          </p:nvPr>
        </p:nvSpPr>
        <p:spPr>
          <a:xfrm>
            <a:off x="512400" y="297455"/>
            <a:ext cx="11167200" cy="383582"/>
          </a:xfrm>
        </p:spPr>
        <p:txBody>
          <a:bodyPr>
            <a:normAutofit fontScale="90000"/>
          </a:bodyPr>
          <a:lstStyle/>
          <a:p>
            <a:r>
              <a:rPr lang="en-US" altLang="ko-KR" sz="2800" b="1" dirty="0"/>
              <a:t>The Software Development Team Capability</a:t>
            </a:r>
            <a:endParaRPr lang="ko-KR" altLang="en-US" sz="2800" b="1" dirty="0"/>
          </a:p>
        </p:txBody>
      </p:sp>
      <p:sp>
        <p:nvSpPr>
          <p:cNvPr id="3" name="내용 개체 틀 2">
            <a:extLst>
              <a:ext uri="{FF2B5EF4-FFF2-40B4-BE49-F238E27FC236}">
                <a16:creationId xmlns:a16="http://schemas.microsoft.com/office/drawing/2014/main" id="{3B20E21E-C884-1DBA-3CC4-98A70ADD8DA3}"/>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Software Team :</a:t>
            </a:r>
          </a:p>
          <a:p>
            <a:pPr marL="800100" lvl="1" indent="-342900">
              <a:buFont typeface="+mj-lt"/>
              <a:buAutoNum type="arabicPeriod"/>
              <a:defRPr/>
            </a:pPr>
            <a:r>
              <a:rPr lang="ko-KR" altLang="en-US" sz="1400" b="1" dirty="0"/>
              <a:t>코딩 룰</a:t>
            </a:r>
            <a:r>
              <a:rPr lang="en-US" altLang="ko-KR" sz="1400" b="1" dirty="0"/>
              <a:t>(</a:t>
            </a:r>
            <a:r>
              <a:rPr lang="ko-KR" altLang="en-US" sz="1400" b="1" dirty="0"/>
              <a:t>표준 등등</a:t>
            </a:r>
            <a:r>
              <a:rPr lang="en-US" altLang="ko-KR" sz="1400" b="1" dirty="0"/>
              <a:t>)</a:t>
            </a:r>
            <a:r>
              <a:rPr lang="ko-KR" altLang="en-US" sz="1400" dirty="0"/>
              <a:t>이 있고 그것을 팀이 잘 따르고 있나요</a:t>
            </a:r>
            <a:r>
              <a:rPr lang="en-US" altLang="ko-KR" sz="1400" dirty="0"/>
              <a:t>?</a:t>
            </a:r>
          </a:p>
          <a:p>
            <a:pPr marL="800100" lvl="1" indent="-342900">
              <a:buFont typeface="+mj-lt"/>
              <a:buAutoNum type="arabicPeriod"/>
              <a:defRPr/>
            </a:pPr>
            <a:r>
              <a:rPr lang="ko-KR" altLang="en-US" sz="1400" b="1" dirty="0"/>
              <a:t>코드 리뷰</a:t>
            </a:r>
            <a:r>
              <a:rPr lang="ko-KR" altLang="en-US" sz="1400" dirty="0"/>
              <a:t>를 하고 있나요</a:t>
            </a:r>
            <a:r>
              <a:rPr lang="en-US" altLang="ko-KR" sz="1400" dirty="0"/>
              <a:t>? </a:t>
            </a:r>
            <a:r>
              <a:rPr lang="ko-KR" altLang="en-US" sz="1400" dirty="0"/>
              <a:t>그냥 대충 형식적으로 하는 것은 아닌가요</a:t>
            </a:r>
            <a:r>
              <a:rPr lang="en-US" altLang="ko-KR" sz="1400" dirty="0"/>
              <a:t>? </a:t>
            </a:r>
            <a:r>
              <a:rPr lang="ko-KR" altLang="en-US" sz="1400" dirty="0"/>
              <a:t>하고 있다면 관련된 기록이 유지되나요</a:t>
            </a:r>
            <a:r>
              <a:rPr lang="en-US" altLang="ko-KR" sz="1400" dirty="0"/>
              <a:t>?</a:t>
            </a:r>
          </a:p>
          <a:p>
            <a:pPr marL="800100" lvl="1" indent="-342900">
              <a:buFont typeface="+mj-lt"/>
              <a:buAutoNum type="arabicPeriod"/>
              <a:defRPr/>
            </a:pPr>
            <a:r>
              <a:rPr lang="ko-KR" altLang="en-US" sz="1400" dirty="0"/>
              <a:t>명령어 라인에서 실행할 수 있는 </a:t>
            </a:r>
            <a:r>
              <a:rPr lang="ko-KR" altLang="en-US" sz="1400" b="1" dirty="0"/>
              <a:t>테스트 케이스</a:t>
            </a:r>
            <a:r>
              <a:rPr lang="ko-KR" altLang="en-US" sz="1400" dirty="0"/>
              <a:t>는 몇 개나 있나요</a:t>
            </a:r>
            <a:r>
              <a:rPr lang="en-US" altLang="ko-KR" sz="1400" dirty="0"/>
              <a:t>?</a:t>
            </a:r>
          </a:p>
          <a:p>
            <a:pPr marL="800100" lvl="1" indent="-342900">
              <a:buFont typeface="+mj-lt"/>
              <a:buAutoNum type="arabicPeriod"/>
              <a:defRPr/>
            </a:pPr>
            <a:r>
              <a:rPr lang="ko-KR" altLang="en-US" sz="1400" dirty="0"/>
              <a:t>사람들이 </a:t>
            </a:r>
            <a:r>
              <a:rPr lang="ko-KR" altLang="en-US" sz="1400" b="1" dirty="0"/>
              <a:t>코드 저장소</a:t>
            </a:r>
            <a:r>
              <a:rPr lang="ko-KR" altLang="en-US" sz="1400" dirty="0"/>
              <a:t>에 얼마나 자주 체크인을 하나요</a:t>
            </a:r>
            <a:r>
              <a:rPr lang="en-US" altLang="ko-KR" sz="1400" dirty="0"/>
              <a:t>? 1</a:t>
            </a:r>
            <a:r>
              <a:rPr lang="ko-KR" altLang="en-US" sz="1400" dirty="0"/>
              <a:t>일</a:t>
            </a:r>
            <a:r>
              <a:rPr lang="en-US" altLang="ko-KR" sz="1400" dirty="0"/>
              <a:t>? </a:t>
            </a:r>
            <a:r>
              <a:rPr lang="ko-KR" altLang="en-US" sz="1400" dirty="0"/>
              <a:t>일주일</a:t>
            </a:r>
            <a:r>
              <a:rPr lang="en-US" altLang="ko-KR" sz="1400" dirty="0"/>
              <a:t>? </a:t>
            </a:r>
            <a:r>
              <a:rPr lang="ko-KR" altLang="en-US" sz="1400" dirty="0"/>
              <a:t>한달</a:t>
            </a:r>
            <a:r>
              <a:rPr lang="en-US" altLang="ko-KR" sz="1400" dirty="0"/>
              <a:t>?</a:t>
            </a:r>
          </a:p>
          <a:p>
            <a:pPr marL="800100" lvl="1" indent="-342900">
              <a:buFont typeface="+mj-lt"/>
              <a:buAutoNum type="arabicPeriod"/>
              <a:defRPr/>
            </a:pPr>
            <a:r>
              <a:rPr lang="ko-KR" altLang="en-US" sz="1400" dirty="0"/>
              <a:t>얼마나 자주 </a:t>
            </a:r>
            <a:r>
              <a:rPr lang="en-US" altLang="ko-KR" sz="1400" b="1" dirty="0"/>
              <a:t>Release</a:t>
            </a:r>
            <a:r>
              <a:rPr lang="ko-KR" altLang="en-US" sz="1400" dirty="0"/>
              <a:t>를 하고 있나요</a:t>
            </a:r>
            <a:r>
              <a:rPr lang="en-US" altLang="ko-KR" sz="1400" dirty="0"/>
              <a:t>? </a:t>
            </a:r>
            <a:r>
              <a:rPr lang="ko-KR" altLang="en-US" sz="1400" dirty="0"/>
              <a:t>내부 </a:t>
            </a:r>
            <a:r>
              <a:rPr lang="en-US" altLang="ko-KR" sz="1400" dirty="0"/>
              <a:t>Release </a:t>
            </a:r>
            <a:r>
              <a:rPr lang="ko-KR" altLang="en-US" sz="1400" dirty="0"/>
              <a:t>포함해서</a:t>
            </a:r>
            <a:r>
              <a:rPr lang="en-US" altLang="ko-KR" sz="1400" dirty="0"/>
              <a:t> 1</a:t>
            </a:r>
            <a:r>
              <a:rPr lang="ko-KR" altLang="en-US" sz="1400" dirty="0"/>
              <a:t>일</a:t>
            </a:r>
            <a:r>
              <a:rPr lang="en-US" altLang="ko-KR" sz="1400" dirty="0"/>
              <a:t>? </a:t>
            </a:r>
            <a:r>
              <a:rPr lang="ko-KR" altLang="en-US" sz="1400" dirty="0"/>
              <a:t>일주일</a:t>
            </a:r>
            <a:r>
              <a:rPr lang="en-US" altLang="ko-KR" sz="1400" dirty="0"/>
              <a:t>? </a:t>
            </a:r>
            <a:r>
              <a:rPr lang="ko-KR" altLang="en-US" sz="1400" dirty="0"/>
              <a:t>한달</a:t>
            </a:r>
            <a:r>
              <a:rPr lang="en-US" altLang="ko-KR" sz="1400" dirty="0"/>
              <a:t>? </a:t>
            </a:r>
            <a:r>
              <a:rPr lang="ko-KR" altLang="en-US" sz="1400" dirty="0"/>
              <a:t>아니면</a:t>
            </a:r>
            <a:r>
              <a:rPr lang="en-US" altLang="ko-KR" sz="1400" dirty="0"/>
              <a:t>….???</a:t>
            </a:r>
          </a:p>
          <a:p>
            <a:pPr marL="800100" lvl="1" indent="-342900">
              <a:buFont typeface="+mj-lt"/>
              <a:buAutoNum type="arabicPeriod"/>
              <a:defRPr/>
            </a:pPr>
            <a:r>
              <a:rPr lang="ko-KR" altLang="en-US" sz="1400" dirty="0"/>
              <a:t>코드의 어떤 부분이 </a:t>
            </a:r>
            <a:r>
              <a:rPr lang="ko-KR" altLang="en-US" sz="1400" b="1" dirty="0"/>
              <a:t>테스트</a:t>
            </a:r>
            <a:r>
              <a:rPr lang="ko-KR" altLang="en-US" sz="1400" dirty="0"/>
              <a:t>되고 어떤 부분이 테스트가 되지 않는지 알고 있나요</a:t>
            </a:r>
            <a:r>
              <a:rPr lang="en-US" altLang="ko-KR" sz="1400" dirty="0"/>
              <a:t>?</a:t>
            </a:r>
          </a:p>
          <a:p>
            <a:pPr marL="800100" lvl="1" indent="-342900">
              <a:buFont typeface="+mj-lt"/>
              <a:buAutoNum type="arabicPeriod"/>
              <a:defRPr/>
            </a:pPr>
            <a:r>
              <a:rPr lang="ko-KR" altLang="en-US" sz="1400" b="1" dirty="0"/>
              <a:t>정적 분석</a:t>
            </a:r>
            <a:r>
              <a:rPr lang="ko-KR" altLang="en-US" sz="1400" dirty="0"/>
              <a:t>이나 컴파일 </a:t>
            </a:r>
            <a:r>
              <a:rPr lang="en-US" altLang="ko-KR" sz="1400" dirty="0"/>
              <a:t>Warning </a:t>
            </a:r>
            <a:r>
              <a:rPr lang="ko-KR" altLang="en-US" sz="1400" dirty="0"/>
              <a:t>메시지</a:t>
            </a:r>
            <a:r>
              <a:rPr lang="en-US" altLang="ko-KR" sz="1400" dirty="0"/>
              <a:t>(ex</a:t>
            </a:r>
            <a:r>
              <a:rPr lang="ko-KR" altLang="en-US" sz="1400" dirty="0"/>
              <a:t> </a:t>
            </a:r>
            <a:r>
              <a:rPr lang="en-US" altLang="ko-KR" sz="1400" dirty="0"/>
              <a:t>–Wall)</a:t>
            </a:r>
            <a:r>
              <a:rPr lang="ko-KR" altLang="en-US" sz="1400" dirty="0"/>
              <a:t>는 어떻게 처리하나요</a:t>
            </a:r>
            <a:r>
              <a:rPr lang="en-US" altLang="ko-KR" sz="1400" dirty="0"/>
              <a:t>? </a:t>
            </a:r>
            <a:r>
              <a:rPr lang="ko-KR" altLang="en-US" sz="1400" dirty="0"/>
              <a:t>아니면</a:t>
            </a:r>
            <a:r>
              <a:rPr lang="en-US" altLang="ko-KR" sz="1400" dirty="0"/>
              <a:t>, </a:t>
            </a:r>
            <a:r>
              <a:rPr lang="ko-KR" altLang="en-US" sz="1400" dirty="0"/>
              <a:t>이런 것을 들어본 적도 없나요</a:t>
            </a:r>
            <a:r>
              <a:rPr lang="en-US" altLang="ko-KR" sz="1400" dirty="0"/>
              <a:t>?</a:t>
            </a:r>
          </a:p>
          <a:p>
            <a:pPr marL="800100" lvl="1" indent="-342900">
              <a:buFont typeface="+mj-lt"/>
              <a:buAutoNum type="arabicPeriod"/>
              <a:defRPr/>
            </a:pPr>
            <a:r>
              <a:rPr lang="ko-KR" altLang="en-US" sz="1400" b="1" dirty="0"/>
              <a:t>최적화</a:t>
            </a:r>
            <a:r>
              <a:rPr lang="ko-KR" altLang="en-US" sz="1400" dirty="0"/>
              <a:t>는 어떻게 하고 있나요</a:t>
            </a:r>
            <a:r>
              <a:rPr lang="en-US" altLang="ko-KR" sz="1400" dirty="0"/>
              <a:t>? Profiler</a:t>
            </a:r>
            <a:r>
              <a:rPr lang="ko-KR" altLang="en-US" sz="1400" dirty="0"/>
              <a:t>와 같은 것을 사용해서 최적화가 필요한 지점을 찾나요</a:t>
            </a:r>
            <a:r>
              <a:rPr lang="en-US" altLang="ko-KR" sz="1400" dirty="0"/>
              <a:t>?</a:t>
            </a:r>
          </a:p>
          <a:p>
            <a:pPr marL="800100" lvl="1" indent="-342900">
              <a:buFont typeface="+mj-lt"/>
              <a:buAutoNum type="arabicPeriod"/>
              <a:defRPr/>
            </a:pPr>
            <a:r>
              <a:rPr lang="en-US" altLang="ko-KR" sz="1400" b="1" dirty="0"/>
              <a:t>Refactoring</a:t>
            </a:r>
            <a:r>
              <a:rPr lang="ko-KR" altLang="en-US" sz="1400" dirty="0"/>
              <a:t>에 대한 정확한 정의가 무엇인가요</a:t>
            </a:r>
            <a:r>
              <a:rPr lang="en-US" altLang="ko-KR" sz="1400" dirty="0"/>
              <a:t>?</a:t>
            </a:r>
          </a:p>
          <a:p>
            <a:pPr marL="800100" lvl="1" indent="-342900">
              <a:buFont typeface="+mj-lt"/>
              <a:buAutoNum type="arabicPeriod"/>
              <a:defRPr/>
            </a:pPr>
            <a:r>
              <a:rPr lang="ko-KR" altLang="en-US" sz="1400" b="1" dirty="0"/>
              <a:t>중복된 코드</a:t>
            </a:r>
            <a:r>
              <a:rPr lang="ko-KR" altLang="en-US" sz="1400" dirty="0"/>
              <a:t>가 얼마나 되는지 아나요</a:t>
            </a:r>
            <a:r>
              <a:rPr lang="en-US" altLang="ko-KR" sz="1400" dirty="0"/>
              <a:t>? </a:t>
            </a:r>
            <a:r>
              <a:rPr lang="ko-KR" altLang="en-US" sz="1400" dirty="0"/>
              <a:t>코드 중복의 기준이 있나요</a:t>
            </a:r>
            <a:r>
              <a:rPr lang="en-US" altLang="ko-KR" sz="1400" dirty="0"/>
              <a:t>? 3</a:t>
            </a:r>
            <a:r>
              <a:rPr lang="ko-KR" altLang="en-US" sz="1400" dirty="0"/>
              <a:t>라인</a:t>
            </a:r>
            <a:r>
              <a:rPr lang="en-US" altLang="ko-KR" sz="1400" dirty="0"/>
              <a:t>? 30</a:t>
            </a:r>
            <a:r>
              <a:rPr lang="ko-KR" altLang="en-US" sz="1400" dirty="0"/>
              <a:t>라인</a:t>
            </a:r>
            <a:r>
              <a:rPr lang="en-US" altLang="ko-KR" sz="1400" dirty="0"/>
              <a:t>? 300</a:t>
            </a:r>
            <a:r>
              <a:rPr lang="ko-KR" altLang="en-US" sz="1400" dirty="0"/>
              <a:t>라인</a:t>
            </a:r>
            <a:r>
              <a:rPr lang="en-US" altLang="ko-KR" sz="1400" dirty="0"/>
              <a:t>? </a:t>
            </a:r>
          </a:p>
          <a:p>
            <a:pPr marL="457200" lvl="1" indent="0">
              <a:buNone/>
              <a:defRPr/>
            </a:pPr>
            <a:r>
              <a:rPr lang="en-US" altLang="ko-KR" sz="1400" dirty="0"/>
              <a:t>….</a:t>
            </a:r>
          </a:p>
          <a:p>
            <a:pPr marL="457200" lvl="1" indent="0">
              <a:buNone/>
              <a:defRPr/>
            </a:pPr>
            <a:endParaRPr lang="en-US" altLang="ko-KR" sz="1400" dirty="0"/>
          </a:p>
          <a:p>
            <a:pPr marL="457200" lvl="1" indent="0">
              <a:buNone/>
              <a:defRPr/>
            </a:pPr>
            <a:endParaRPr lang="en-US" altLang="ko-KR" sz="1400" dirty="0"/>
          </a:p>
          <a:p>
            <a:pPr marL="457200" lvl="1" indent="0">
              <a:buNone/>
              <a:defRPr/>
            </a:pPr>
            <a:endParaRPr lang="en-US" altLang="ko-KR" sz="1400" dirty="0"/>
          </a:p>
          <a:p>
            <a:pPr marL="457200" lvl="1" indent="0">
              <a:buNone/>
              <a:defRPr/>
            </a:pPr>
            <a:endParaRPr lang="en-US" altLang="ko-KR" sz="1400" dirty="0"/>
          </a:p>
          <a:p>
            <a:pPr marL="800100" lvl="1" indent="-342900">
              <a:buFont typeface="+mj-lt"/>
              <a:buAutoNum type="arabicPeriod"/>
              <a:defRPr/>
            </a:pPr>
            <a:endParaRPr lang="en-US" altLang="ko-KR" sz="1400" dirty="0"/>
          </a:p>
        </p:txBody>
      </p:sp>
      <p:cxnSp>
        <p:nvCxnSpPr>
          <p:cNvPr id="4" name="직선 연결선 3">
            <a:extLst>
              <a:ext uri="{FF2B5EF4-FFF2-40B4-BE49-F238E27FC236}">
                <a16:creationId xmlns:a16="http://schemas.microsoft.com/office/drawing/2014/main" id="{4A57C998-EDBA-BDCB-CCE0-92E22ADE12EF}"/>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BAB1613F-7EB2-3C46-4A87-20027B813E24}"/>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86DAFC0A-5927-606B-7A4C-906D56DDB4DB}"/>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2</a:t>
            </a:fld>
            <a:endParaRPr lang="ko-KR" altLang="en-US" dirty="0"/>
          </a:p>
        </p:txBody>
      </p:sp>
      <p:pic>
        <p:nvPicPr>
          <p:cNvPr id="7" name="그림 6">
            <a:extLst>
              <a:ext uri="{FF2B5EF4-FFF2-40B4-BE49-F238E27FC236}">
                <a16:creationId xmlns:a16="http://schemas.microsoft.com/office/drawing/2014/main" id="{75F57D00-DF0D-7D36-5D95-D47016BBCB1B}"/>
              </a:ext>
            </a:extLst>
          </p:cNvPr>
          <p:cNvPicPr>
            <a:picLocks noChangeAspect="1"/>
          </p:cNvPicPr>
          <p:nvPr/>
        </p:nvPicPr>
        <p:blipFill>
          <a:blip r:embed="rId2"/>
          <a:stretch>
            <a:fillRect/>
          </a:stretch>
        </p:blipFill>
        <p:spPr>
          <a:xfrm>
            <a:off x="9982200" y="270493"/>
            <a:ext cx="1697400" cy="390402"/>
          </a:xfrm>
          <a:prstGeom prst="rect">
            <a:avLst/>
          </a:prstGeom>
        </p:spPr>
      </p:pic>
      <p:pic>
        <p:nvPicPr>
          <p:cNvPr id="8" name="그림 7">
            <a:extLst>
              <a:ext uri="{FF2B5EF4-FFF2-40B4-BE49-F238E27FC236}">
                <a16:creationId xmlns:a16="http://schemas.microsoft.com/office/drawing/2014/main" id="{D1FCCD95-8460-79E4-A992-3495823F8783}"/>
              </a:ext>
            </a:extLst>
          </p:cNvPr>
          <p:cNvPicPr>
            <a:picLocks noChangeAspect="1"/>
          </p:cNvPicPr>
          <p:nvPr/>
        </p:nvPicPr>
        <p:blipFill>
          <a:blip r:embed="rId3"/>
          <a:stretch>
            <a:fillRect/>
          </a:stretch>
        </p:blipFill>
        <p:spPr>
          <a:xfrm>
            <a:off x="4074178" y="3705065"/>
            <a:ext cx="4043643" cy="2651284"/>
          </a:xfrm>
          <a:prstGeom prst="rect">
            <a:avLst/>
          </a:prstGeom>
          <a:ln>
            <a:solidFill>
              <a:schemeClr val="accent1"/>
            </a:solidFill>
          </a:ln>
        </p:spPr>
      </p:pic>
    </p:spTree>
    <p:extLst>
      <p:ext uri="{BB962C8B-B14F-4D97-AF65-F5344CB8AC3E}">
        <p14:creationId xmlns:p14="http://schemas.microsoft.com/office/powerpoint/2010/main" val="3643884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23292-3A60-1EC2-284A-1A8F9B4102C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BA76D8B-82DF-218C-56A4-523BB72F5497}"/>
              </a:ext>
            </a:extLst>
          </p:cNvPr>
          <p:cNvSpPr>
            <a:spLocks noGrp="1"/>
          </p:cNvSpPr>
          <p:nvPr>
            <p:ph type="title"/>
          </p:nvPr>
        </p:nvSpPr>
        <p:spPr>
          <a:xfrm>
            <a:off x="512400" y="297455"/>
            <a:ext cx="11167200" cy="383582"/>
          </a:xfrm>
        </p:spPr>
        <p:txBody>
          <a:bodyPr>
            <a:normAutofit fontScale="90000"/>
          </a:bodyPr>
          <a:lstStyle/>
          <a:p>
            <a:r>
              <a:rPr lang="en-US" altLang="ko-KR" sz="2800" b="1" dirty="0"/>
              <a:t>What</a:t>
            </a:r>
            <a:r>
              <a:rPr lang="ko-KR" altLang="en-US" sz="2800" b="1" dirty="0"/>
              <a:t> </a:t>
            </a:r>
            <a:r>
              <a:rPr lang="en-US" altLang="ko-KR" sz="2800" b="1" dirty="0"/>
              <a:t>is</a:t>
            </a:r>
            <a:r>
              <a:rPr lang="ko-KR" altLang="en-US" sz="2800" b="1" dirty="0"/>
              <a:t> </a:t>
            </a:r>
            <a:r>
              <a:rPr lang="en-US" altLang="ko-KR" sz="2800" b="1" dirty="0"/>
              <a:t>a Good Software?(1/3)</a:t>
            </a:r>
            <a:endParaRPr lang="ko-KR" altLang="en-US" sz="2800" b="1" dirty="0"/>
          </a:p>
        </p:txBody>
      </p:sp>
      <p:sp>
        <p:nvSpPr>
          <p:cNvPr id="3" name="내용 개체 틀 2">
            <a:extLst>
              <a:ext uri="{FF2B5EF4-FFF2-40B4-BE49-F238E27FC236}">
                <a16:creationId xmlns:a16="http://schemas.microsoft.com/office/drawing/2014/main" id="{584A0637-5AE6-E35A-A951-8A134E580A72}"/>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Top Characteristics of Good Software :</a:t>
            </a:r>
          </a:p>
          <a:p>
            <a:pPr lvl="1">
              <a:defRPr/>
            </a:pPr>
            <a:r>
              <a:rPr lang="en-US" altLang="ko-KR" sz="1400" b="1" dirty="0"/>
              <a:t>Good software </a:t>
            </a:r>
            <a:r>
              <a:rPr lang="en-US" altLang="ko-KR" sz="1400" dirty="0"/>
              <a:t>effectively addresses </a:t>
            </a:r>
            <a:r>
              <a:rPr lang="en-US" altLang="ko-KR" sz="1400" b="1" dirty="0"/>
              <a:t>user needs</a:t>
            </a:r>
            <a:r>
              <a:rPr lang="en-US" altLang="ko-KR" sz="1400" dirty="0"/>
              <a:t>, operates </a:t>
            </a:r>
            <a:r>
              <a:rPr lang="en-US" altLang="ko-KR" sz="1400" b="1" dirty="0"/>
              <a:t>reliably</a:t>
            </a:r>
            <a:r>
              <a:rPr lang="en-US" altLang="ko-KR" sz="1400" dirty="0"/>
              <a:t> and is easy to </a:t>
            </a:r>
            <a:r>
              <a:rPr lang="en-US" altLang="ko-KR" sz="1400" b="1" dirty="0"/>
              <a:t>maintain</a:t>
            </a:r>
            <a:r>
              <a:rPr lang="en-US" altLang="ko-KR" sz="1400" dirty="0"/>
              <a:t>.</a:t>
            </a:r>
          </a:p>
        </p:txBody>
      </p:sp>
      <p:cxnSp>
        <p:nvCxnSpPr>
          <p:cNvPr id="4" name="직선 연결선 3">
            <a:extLst>
              <a:ext uri="{FF2B5EF4-FFF2-40B4-BE49-F238E27FC236}">
                <a16:creationId xmlns:a16="http://schemas.microsoft.com/office/drawing/2014/main" id="{BD68375C-126D-14BF-3E0D-9876D05E4588}"/>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6972E240-3337-9F86-7AB8-34FB2EB0DFE2}"/>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D070ECA3-57C2-7302-31C0-487224B9EA0D}"/>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3</a:t>
            </a:fld>
            <a:endParaRPr lang="ko-KR" altLang="en-US" dirty="0"/>
          </a:p>
        </p:txBody>
      </p:sp>
      <p:pic>
        <p:nvPicPr>
          <p:cNvPr id="11" name="그림 10">
            <a:extLst>
              <a:ext uri="{FF2B5EF4-FFF2-40B4-BE49-F238E27FC236}">
                <a16:creationId xmlns:a16="http://schemas.microsoft.com/office/drawing/2014/main" id="{8B3AA7CC-AE94-BBAE-CD59-0477800AFD54}"/>
              </a:ext>
            </a:extLst>
          </p:cNvPr>
          <p:cNvPicPr>
            <a:picLocks noChangeAspect="1"/>
          </p:cNvPicPr>
          <p:nvPr/>
        </p:nvPicPr>
        <p:blipFill>
          <a:blip r:embed="rId2"/>
          <a:stretch>
            <a:fillRect/>
          </a:stretch>
        </p:blipFill>
        <p:spPr>
          <a:xfrm>
            <a:off x="2560842" y="1716217"/>
            <a:ext cx="7070315" cy="4272054"/>
          </a:xfrm>
          <a:prstGeom prst="rect">
            <a:avLst/>
          </a:prstGeom>
          <a:ln>
            <a:solidFill>
              <a:schemeClr val="accent1"/>
            </a:solidFill>
          </a:ln>
        </p:spPr>
      </p:pic>
      <p:pic>
        <p:nvPicPr>
          <p:cNvPr id="12" name="그림 11">
            <a:extLst>
              <a:ext uri="{FF2B5EF4-FFF2-40B4-BE49-F238E27FC236}">
                <a16:creationId xmlns:a16="http://schemas.microsoft.com/office/drawing/2014/main" id="{5A4A0931-3FA5-6FB9-C9B6-0CD64CBDE042}"/>
              </a:ext>
            </a:extLst>
          </p:cNvPr>
          <p:cNvPicPr>
            <a:picLocks noChangeAspect="1"/>
          </p:cNvPicPr>
          <p:nvPr/>
        </p:nvPicPr>
        <p:blipFill>
          <a:blip r:embed="rId3"/>
          <a:stretch>
            <a:fillRect/>
          </a:stretch>
        </p:blipFill>
        <p:spPr>
          <a:xfrm>
            <a:off x="9982200" y="270493"/>
            <a:ext cx="1697400" cy="390402"/>
          </a:xfrm>
          <a:prstGeom prst="rect">
            <a:avLst/>
          </a:prstGeom>
        </p:spPr>
      </p:pic>
    </p:spTree>
    <p:extLst>
      <p:ext uri="{BB962C8B-B14F-4D97-AF65-F5344CB8AC3E}">
        <p14:creationId xmlns:p14="http://schemas.microsoft.com/office/powerpoint/2010/main" val="2164382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B002E-8B8F-C5AD-4D78-3F35E9CE07E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4187148-00BC-FE87-A0F7-239A614A409E}"/>
              </a:ext>
            </a:extLst>
          </p:cNvPr>
          <p:cNvSpPr>
            <a:spLocks noGrp="1"/>
          </p:cNvSpPr>
          <p:nvPr>
            <p:ph type="title"/>
          </p:nvPr>
        </p:nvSpPr>
        <p:spPr>
          <a:xfrm>
            <a:off x="512400" y="297455"/>
            <a:ext cx="11167200" cy="383582"/>
          </a:xfrm>
        </p:spPr>
        <p:txBody>
          <a:bodyPr>
            <a:normAutofit fontScale="90000"/>
          </a:bodyPr>
          <a:lstStyle/>
          <a:p>
            <a:r>
              <a:rPr lang="en-US" altLang="ko-KR" sz="2800" b="1" dirty="0"/>
              <a:t>What</a:t>
            </a:r>
            <a:r>
              <a:rPr lang="ko-KR" altLang="en-US" sz="2800" b="1" dirty="0"/>
              <a:t> </a:t>
            </a:r>
            <a:r>
              <a:rPr lang="en-US" altLang="ko-KR" sz="2800" b="1" dirty="0"/>
              <a:t>is</a:t>
            </a:r>
            <a:r>
              <a:rPr lang="ko-KR" altLang="en-US" sz="2800" b="1" dirty="0"/>
              <a:t> </a:t>
            </a:r>
            <a:r>
              <a:rPr lang="en-US" altLang="ko-KR" sz="2800" b="1" dirty="0"/>
              <a:t>a Good Software?(2/3)</a:t>
            </a:r>
            <a:endParaRPr lang="ko-KR" altLang="en-US" sz="2800" b="1" dirty="0"/>
          </a:p>
        </p:txBody>
      </p:sp>
      <p:sp>
        <p:nvSpPr>
          <p:cNvPr id="3" name="내용 개체 틀 2">
            <a:extLst>
              <a:ext uri="{FF2B5EF4-FFF2-40B4-BE49-F238E27FC236}">
                <a16:creationId xmlns:a16="http://schemas.microsoft.com/office/drawing/2014/main" id="{034C50CA-D932-2724-6612-8DEBDE7B6FB0}"/>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Good Code :</a:t>
            </a:r>
          </a:p>
          <a:p>
            <a:pPr lvl="1">
              <a:defRPr/>
            </a:pPr>
            <a:r>
              <a:rPr lang="en-US" altLang="ko-KR" sz="1400" b="1" dirty="0"/>
              <a:t>Good code is </a:t>
            </a:r>
            <a:r>
              <a:rPr lang="en-US" altLang="ko-KR" sz="1400" b="1" dirty="0">
                <a:solidFill>
                  <a:srgbClr val="FF0000"/>
                </a:solidFill>
              </a:rPr>
              <a:t>easily read </a:t>
            </a:r>
            <a:r>
              <a:rPr lang="en-US" altLang="ko-KR" sz="1400" b="1" dirty="0"/>
              <a:t>and </a:t>
            </a:r>
            <a:r>
              <a:rPr lang="en-US" altLang="ko-KR" sz="1400" b="1" dirty="0">
                <a:solidFill>
                  <a:srgbClr val="FF0000"/>
                </a:solidFill>
              </a:rPr>
              <a:t>understood</a:t>
            </a:r>
            <a:r>
              <a:rPr lang="en-US" altLang="ko-KR" sz="1400" dirty="0"/>
              <a:t>, in part and in whole, </a:t>
            </a:r>
            <a:r>
              <a:rPr lang="en-US" altLang="ko-KR" sz="1400" b="1" dirty="0"/>
              <a:t>by others </a:t>
            </a:r>
            <a:r>
              <a:rPr lang="en-US" altLang="ko-KR" sz="1400" dirty="0"/>
              <a:t>(as well as by the author in the future, trying to avoid the “Did I really write that?” syndrome). </a:t>
            </a:r>
          </a:p>
        </p:txBody>
      </p:sp>
      <p:cxnSp>
        <p:nvCxnSpPr>
          <p:cNvPr id="4" name="직선 연결선 3">
            <a:extLst>
              <a:ext uri="{FF2B5EF4-FFF2-40B4-BE49-F238E27FC236}">
                <a16:creationId xmlns:a16="http://schemas.microsoft.com/office/drawing/2014/main" id="{21CE5B56-986C-7B1C-9FD5-E6F674DB41F3}"/>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20C98A2E-5C81-706E-036F-0D905330AD37}"/>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7217202B-3D46-C84D-9E7B-9D34A89BAF1A}"/>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4</a:t>
            </a:fld>
            <a:endParaRPr lang="ko-KR" altLang="en-US" dirty="0"/>
          </a:p>
        </p:txBody>
      </p:sp>
      <p:grpSp>
        <p:nvGrpSpPr>
          <p:cNvPr id="11" name="그룹 10">
            <a:extLst>
              <a:ext uri="{FF2B5EF4-FFF2-40B4-BE49-F238E27FC236}">
                <a16:creationId xmlns:a16="http://schemas.microsoft.com/office/drawing/2014/main" id="{6CCD03B9-4B61-091E-0DF3-CA1E4DBDC6BF}"/>
              </a:ext>
            </a:extLst>
          </p:cNvPr>
          <p:cNvGrpSpPr/>
          <p:nvPr/>
        </p:nvGrpSpPr>
        <p:grpSpPr>
          <a:xfrm>
            <a:off x="3013251" y="1927215"/>
            <a:ext cx="6165497" cy="4039285"/>
            <a:chOff x="3013251" y="1927215"/>
            <a:chExt cx="6165497" cy="4039285"/>
          </a:xfrm>
        </p:grpSpPr>
        <p:pic>
          <p:nvPicPr>
            <p:cNvPr id="9" name="그림 8">
              <a:extLst>
                <a:ext uri="{FF2B5EF4-FFF2-40B4-BE49-F238E27FC236}">
                  <a16:creationId xmlns:a16="http://schemas.microsoft.com/office/drawing/2014/main" id="{DA6BDE8A-D759-0AE4-B045-15B728F96314}"/>
                </a:ext>
              </a:extLst>
            </p:cNvPr>
            <p:cNvPicPr>
              <a:picLocks noChangeAspect="1"/>
            </p:cNvPicPr>
            <p:nvPr/>
          </p:nvPicPr>
          <p:blipFill>
            <a:blip r:embed="rId2"/>
            <a:stretch>
              <a:fillRect/>
            </a:stretch>
          </p:blipFill>
          <p:spPr>
            <a:xfrm>
              <a:off x="3013251" y="1927215"/>
              <a:ext cx="6165497" cy="4039285"/>
            </a:xfrm>
            <a:prstGeom prst="rect">
              <a:avLst/>
            </a:prstGeom>
          </p:spPr>
        </p:pic>
        <p:sp>
          <p:nvSpPr>
            <p:cNvPr id="10" name="직사각형 9">
              <a:extLst>
                <a:ext uri="{FF2B5EF4-FFF2-40B4-BE49-F238E27FC236}">
                  <a16:creationId xmlns:a16="http://schemas.microsoft.com/office/drawing/2014/main" id="{E95F4F01-5AC1-884F-5A59-6812E20B20A6}"/>
                </a:ext>
              </a:extLst>
            </p:cNvPr>
            <p:cNvSpPr/>
            <p:nvPr/>
          </p:nvSpPr>
          <p:spPr>
            <a:xfrm>
              <a:off x="3657600" y="2340429"/>
              <a:ext cx="402771" cy="243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964EEBCE-95DB-BBF8-BA81-928F19E0644F}"/>
              </a:ext>
            </a:extLst>
          </p:cNvPr>
          <p:cNvPicPr>
            <a:picLocks noChangeAspect="1"/>
          </p:cNvPicPr>
          <p:nvPr/>
        </p:nvPicPr>
        <p:blipFill>
          <a:blip r:embed="rId3"/>
          <a:stretch>
            <a:fillRect/>
          </a:stretch>
        </p:blipFill>
        <p:spPr>
          <a:xfrm>
            <a:off x="9982200" y="270493"/>
            <a:ext cx="1697400" cy="390402"/>
          </a:xfrm>
          <a:prstGeom prst="rect">
            <a:avLst/>
          </a:prstGeom>
        </p:spPr>
      </p:pic>
    </p:spTree>
    <p:extLst>
      <p:ext uri="{BB962C8B-B14F-4D97-AF65-F5344CB8AC3E}">
        <p14:creationId xmlns:p14="http://schemas.microsoft.com/office/powerpoint/2010/main" val="1706002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14152-4C35-80DC-9189-F9FF04BA10C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C175265-8445-DEDE-88F9-331DA85B496F}"/>
              </a:ext>
            </a:extLst>
          </p:cNvPr>
          <p:cNvSpPr>
            <a:spLocks noGrp="1"/>
          </p:cNvSpPr>
          <p:nvPr>
            <p:ph type="title"/>
          </p:nvPr>
        </p:nvSpPr>
        <p:spPr>
          <a:xfrm>
            <a:off x="512400" y="297455"/>
            <a:ext cx="11167200" cy="383582"/>
          </a:xfrm>
        </p:spPr>
        <p:txBody>
          <a:bodyPr>
            <a:normAutofit fontScale="90000"/>
          </a:bodyPr>
          <a:lstStyle/>
          <a:p>
            <a:r>
              <a:rPr lang="en-US" altLang="ko-KR" sz="2800" b="1" dirty="0"/>
              <a:t>What</a:t>
            </a:r>
            <a:r>
              <a:rPr lang="ko-KR" altLang="en-US" sz="2800" b="1" dirty="0"/>
              <a:t> </a:t>
            </a:r>
            <a:r>
              <a:rPr lang="en-US" altLang="ko-KR" sz="2800" b="1" dirty="0"/>
              <a:t>is</a:t>
            </a:r>
            <a:r>
              <a:rPr lang="ko-KR" altLang="en-US" sz="2800" b="1" dirty="0"/>
              <a:t> </a:t>
            </a:r>
            <a:r>
              <a:rPr lang="en-US" altLang="ko-KR" sz="2800" b="1" dirty="0"/>
              <a:t>a Good Software?(3/3)</a:t>
            </a:r>
            <a:endParaRPr lang="ko-KR" altLang="en-US" sz="2800" b="1" dirty="0"/>
          </a:p>
        </p:txBody>
      </p:sp>
      <p:sp>
        <p:nvSpPr>
          <p:cNvPr id="3" name="내용 개체 틀 2">
            <a:extLst>
              <a:ext uri="{FF2B5EF4-FFF2-40B4-BE49-F238E27FC236}">
                <a16:creationId xmlns:a16="http://schemas.microsoft.com/office/drawing/2014/main" id="{A201C63F-735F-FBD2-524E-64C81FF2F428}"/>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Good Coding Practices :</a:t>
            </a:r>
          </a:p>
          <a:p>
            <a:pPr lvl="1">
              <a:defRPr/>
            </a:pPr>
            <a:r>
              <a:rPr lang="en-US" altLang="ko-KR" sz="1400" b="1" dirty="0"/>
              <a:t>Simplicity is the best</a:t>
            </a:r>
            <a:r>
              <a:rPr lang="en-US" altLang="ko-KR" sz="1400" dirty="0"/>
              <a:t>. </a:t>
            </a:r>
          </a:p>
        </p:txBody>
      </p:sp>
      <p:cxnSp>
        <p:nvCxnSpPr>
          <p:cNvPr id="4" name="직선 연결선 3">
            <a:extLst>
              <a:ext uri="{FF2B5EF4-FFF2-40B4-BE49-F238E27FC236}">
                <a16:creationId xmlns:a16="http://schemas.microsoft.com/office/drawing/2014/main" id="{1D6E7558-B3C9-E9D2-3049-78EC2532B3B3}"/>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C953FACE-79F5-6E40-83C4-51252EAE09D4}"/>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BCBA4EC1-FC9F-A5E5-1E78-A0256BE070D6}"/>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5</a:t>
            </a:fld>
            <a:endParaRPr lang="ko-KR" altLang="en-US" dirty="0"/>
          </a:p>
        </p:txBody>
      </p:sp>
      <p:pic>
        <p:nvPicPr>
          <p:cNvPr id="8" name="그림 7">
            <a:extLst>
              <a:ext uri="{FF2B5EF4-FFF2-40B4-BE49-F238E27FC236}">
                <a16:creationId xmlns:a16="http://schemas.microsoft.com/office/drawing/2014/main" id="{CCFC22E5-2DAD-59E6-24D7-AB9C036ACFA5}"/>
              </a:ext>
            </a:extLst>
          </p:cNvPr>
          <p:cNvPicPr>
            <a:picLocks noChangeAspect="1"/>
          </p:cNvPicPr>
          <p:nvPr/>
        </p:nvPicPr>
        <p:blipFill>
          <a:blip r:embed="rId2"/>
          <a:stretch>
            <a:fillRect/>
          </a:stretch>
        </p:blipFill>
        <p:spPr>
          <a:xfrm>
            <a:off x="3712028" y="1479549"/>
            <a:ext cx="4767943" cy="4767943"/>
          </a:xfrm>
          <a:prstGeom prst="rect">
            <a:avLst/>
          </a:prstGeom>
          <a:ln>
            <a:solidFill>
              <a:schemeClr val="accent1"/>
            </a:solidFill>
          </a:ln>
        </p:spPr>
      </p:pic>
      <p:pic>
        <p:nvPicPr>
          <p:cNvPr id="9" name="그림 8">
            <a:extLst>
              <a:ext uri="{FF2B5EF4-FFF2-40B4-BE49-F238E27FC236}">
                <a16:creationId xmlns:a16="http://schemas.microsoft.com/office/drawing/2014/main" id="{807D8A03-D54A-76B3-137E-17D9209035D9}"/>
              </a:ext>
            </a:extLst>
          </p:cNvPr>
          <p:cNvPicPr>
            <a:picLocks noChangeAspect="1"/>
          </p:cNvPicPr>
          <p:nvPr/>
        </p:nvPicPr>
        <p:blipFill>
          <a:blip r:embed="rId3"/>
          <a:stretch>
            <a:fillRect/>
          </a:stretch>
        </p:blipFill>
        <p:spPr>
          <a:xfrm>
            <a:off x="9982200" y="270493"/>
            <a:ext cx="1697400" cy="390402"/>
          </a:xfrm>
          <a:prstGeom prst="rect">
            <a:avLst/>
          </a:prstGeom>
        </p:spPr>
      </p:pic>
    </p:spTree>
    <p:extLst>
      <p:ext uri="{BB962C8B-B14F-4D97-AF65-F5344CB8AC3E}">
        <p14:creationId xmlns:p14="http://schemas.microsoft.com/office/powerpoint/2010/main" val="332815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B981-5AF2-3A32-453A-44EB77CE879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A1209EA-445F-3671-E56D-3F62352C6AF1}"/>
              </a:ext>
            </a:extLst>
          </p:cNvPr>
          <p:cNvSpPr>
            <a:spLocks noGrp="1"/>
          </p:cNvSpPr>
          <p:nvPr>
            <p:ph type="title"/>
          </p:nvPr>
        </p:nvSpPr>
        <p:spPr>
          <a:xfrm>
            <a:off x="512400" y="297455"/>
            <a:ext cx="11167200" cy="383582"/>
          </a:xfrm>
        </p:spPr>
        <p:txBody>
          <a:bodyPr>
            <a:normAutofit fontScale="90000"/>
          </a:bodyPr>
          <a:lstStyle/>
          <a:p>
            <a:r>
              <a:rPr lang="en-US" altLang="ko-KR" sz="2800" b="1" dirty="0"/>
              <a:t>Breaktime</a:t>
            </a:r>
            <a:endParaRPr lang="ko-KR" altLang="en-US" sz="2800" b="1" dirty="0"/>
          </a:p>
        </p:txBody>
      </p:sp>
      <p:sp>
        <p:nvSpPr>
          <p:cNvPr id="3" name="내용 개체 틀 2">
            <a:extLst>
              <a:ext uri="{FF2B5EF4-FFF2-40B4-BE49-F238E27FC236}">
                <a16:creationId xmlns:a16="http://schemas.microsoft.com/office/drawing/2014/main" id="{5B9F8698-5ACB-5CA5-9D56-A4EC72373CA7}"/>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Your Answer? :</a:t>
            </a:r>
          </a:p>
          <a:p>
            <a:pPr lvl="1">
              <a:buFont typeface="Wingdings" panose="05000000000000000000" pitchFamily="2" charset="2"/>
              <a:buChar char="§"/>
            </a:pPr>
            <a:r>
              <a:rPr lang="en-US" altLang="ko-KR" sz="1400" b="1" dirty="0"/>
              <a:t>Ex : </a:t>
            </a:r>
            <a:r>
              <a:rPr lang="en-US" altLang="ko-KR" sz="1400" b="1" i="1" dirty="0"/>
              <a:t>Energy</a:t>
            </a:r>
            <a:r>
              <a:rPr lang="en-US" altLang="ko-KR" sz="1400" b="1" dirty="0"/>
              <a:t> equals </a:t>
            </a:r>
            <a:r>
              <a:rPr lang="en-US" altLang="ko-KR" sz="1400" b="1" i="1" dirty="0"/>
              <a:t>Milk * Coffer * Coffee</a:t>
            </a:r>
          </a:p>
        </p:txBody>
      </p:sp>
      <p:cxnSp>
        <p:nvCxnSpPr>
          <p:cNvPr id="4" name="직선 연결선 3">
            <a:extLst>
              <a:ext uri="{FF2B5EF4-FFF2-40B4-BE49-F238E27FC236}">
                <a16:creationId xmlns:a16="http://schemas.microsoft.com/office/drawing/2014/main" id="{9F33F828-ACE9-7C0F-FC13-829A48A8D60B}"/>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99AA2E4F-FF2A-AC31-F110-7464F56627B8}"/>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D8A82A74-A143-5323-37FD-B7C6C01D8BC9}"/>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6</a:t>
            </a:fld>
            <a:endParaRPr lang="ko-KR" altLang="en-US" dirty="0"/>
          </a:p>
        </p:txBody>
      </p:sp>
      <p:pic>
        <p:nvPicPr>
          <p:cNvPr id="9" name="그림 8">
            <a:extLst>
              <a:ext uri="{FF2B5EF4-FFF2-40B4-BE49-F238E27FC236}">
                <a16:creationId xmlns:a16="http://schemas.microsoft.com/office/drawing/2014/main" id="{25B2A7EF-67FA-8BDE-0A26-95B03271123A}"/>
              </a:ext>
            </a:extLst>
          </p:cNvPr>
          <p:cNvPicPr>
            <a:picLocks noChangeAspect="1"/>
          </p:cNvPicPr>
          <p:nvPr/>
        </p:nvPicPr>
        <p:blipFill>
          <a:blip r:embed="rId2"/>
          <a:stretch>
            <a:fillRect/>
          </a:stretch>
        </p:blipFill>
        <p:spPr>
          <a:xfrm>
            <a:off x="3733470" y="2652604"/>
            <a:ext cx="4725059" cy="1552792"/>
          </a:xfrm>
          <a:prstGeom prst="rect">
            <a:avLst/>
          </a:prstGeom>
        </p:spPr>
      </p:pic>
      <p:pic>
        <p:nvPicPr>
          <p:cNvPr id="10" name="그림 9">
            <a:extLst>
              <a:ext uri="{FF2B5EF4-FFF2-40B4-BE49-F238E27FC236}">
                <a16:creationId xmlns:a16="http://schemas.microsoft.com/office/drawing/2014/main" id="{724455FE-421C-D1A7-5A3D-9682BA05D827}"/>
              </a:ext>
            </a:extLst>
          </p:cNvPr>
          <p:cNvPicPr>
            <a:picLocks noChangeAspect="1"/>
          </p:cNvPicPr>
          <p:nvPr/>
        </p:nvPicPr>
        <p:blipFill>
          <a:blip r:embed="rId3"/>
          <a:stretch>
            <a:fillRect/>
          </a:stretch>
        </p:blipFill>
        <p:spPr>
          <a:xfrm>
            <a:off x="9982200" y="270493"/>
            <a:ext cx="1697400" cy="390402"/>
          </a:xfrm>
          <a:prstGeom prst="rect">
            <a:avLst/>
          </a:prstGeom>
        </p:spPr>
      </p:pic>
    </p:spTree>
    <p:extLst>
      <p:ext uri="{BB962C8B-B14F-4D97-AF65-F5344CB8AC3E}">
        <p14:creationId xmlns:p14="http://schemas.microsoft.com/office/powerpoint/2010/main" val="306654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F18A7-ACCE-EF09-2F23-90631D36C5D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00E721E-8DBD-BDA2-CBB4-7ABD61198690}"/>
              </a:ext>
            </a:extLst>
          </p:cNvPr>
          <p:cNvSpPr>
            <a:spLocks noGrp="1"/>
          </p:cNvSpPr>
          <p:nvPr>
            <p:ph type="title"/>
          </p:nvPr>
        </p:nvSpPr>
        <p:spPr>
          <a:xfrm>
            <a:off x="512400" y="297455"/>
            <a:ext cx="11167200" cy="383582"/>
          </a:xfrm>
        </p:spPr>
        <p:txBody>
          <a:bodyPr>
            <a:normAutofit fontScale="90000"/>
          </a:bodyPr>
          <a:lstStyle/>
          <a:p>
            <a:r>
              <a:rPr lang="en-US" altLang="ko-KR" sz="2800" b="1" dirty="0"/>
              <a:t>Breaktime</a:t>
            </a:r>
            <a:endParaRPr lang="ko-KR" altLang="en-US" sz="2800" b="1" dirty="0"/>
          </a:p>
        </p:txBody>
      </p:sp>
      <p:sp>
        <p:nvSpPr>
          <p:cNvPr id="3" name="내용 개체 틀 2">
            <a:extLst>
              <a:ext uri="{FF2B5EF4-FFF2-40B4-BE49-F238E27FC236}">
                <a16:creationId xmlns:a16="http://schemas.microsoft.com/office/drawing/2014/main" id="{F2523B5D-1CDE-0D88-AD96-5330647F47E9}"/>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Are you? :</a:t>
            </a:r>
          </a:p>
          <a:p>
            <a:pPr lvl="1">
              <a:defRPr/>
            </a:pPr>
            <a:r>
              <a:rPr lang="en-US" altLang="ko-KR" sz="1400" dirty="0"/>
              <a:t>How’s your code? Is it OK?  </a:t>
            </a:r>
          </a:p>
        </p:txBody>
      </p:sp>
      <p:cxnSp>
        <p:nvCxnSpPr>
          <p:cNvPr id="4" name="직선 연결선 3">
            <a:extLst>
              <a:ext uri="{FF2B5EF4-FFF2-40B4-BE49-F238E27FC236}">
                <a16:creationId xmlns:a16="http://schemas.microsoft.com/office/drawing/2014/main" id="{9C1AA028-8AA0-FF9F-8546-3456188F6AAD}"/>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3B1FE0B6-0A98-89EA-9B27-17F8EFA5C9A4}"/>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970DECAD-AA7E-B8C7-79DA-27345BAF806C}"/>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7</a:t>
            </a:fld>
            <a:endParaRPr lang="ko-KR" altLang="en-US" dirty="0"/>
          </a:p>
        </p:txBody>
      </p:sp>
      <p:pic>
        <p:nvPicPr>
          <p:cNvPr id="7" name="그림 6">
            <a:extLst>
              <a:ext uri="{FF2B5EF4-FFF2-40B4-BE49-F238E27FC236}">
                <a16:creationId xmlns:a16="http://schemas.microsoft.com/office/drawing/2014/main" id="{C98BCF94-0428-83C4-C4F8-E9C9D5290B02}"/>
              </a:ext>
            </a:extLst>
          </p:cNvPr>
          <p:cNvPicPr>
            <a:picLocks noChangeAspect="1"/>
          </p:cNvPicPr>
          <p:nvPr/>
        </p:nvPicPr>
        <p:blipFill>
          <a:blip r:embed="rId2"/>
          <a:stretch>
            <a:fillRect/>
          </a:stretch>
        </p:blipFill>
        <p:spPr>
          <a:xfrm>
            <a:off x="2698184" y="2045042"/>
            <a:ext cx="6795632" cy="3397816"/>
          </a:xfrm>
          <a:prstGeom prst="rect">
            <a:avLst/>
          </a:prstGeom>
        </p:spPr>
      </p:pic>
      <p:pic>
        <p:nvPicPr>
          <p:cNvPr id="8" name="그림 7">
            <a:extLst>
              <a:ext uri="{FF2B5EF4-FFF2-40B4-BE49-F238E27FC236}">
                <a16:creationId xmlns:a16="http://schemas.microsoft.com/office/drawing/2014/main" id="{C5B7975E-6A64-EBA3-AF6A-5E10173BCA9F}"/>
              </a:ext>
            </a:extLst>
          </p:cNvPr>
          <p:cNvPicPr>
            <a:picLocks noChangeAspect="1"/>
          </p:cNvPicPr>
          <p:nvPr/>
        </p:nvPicPr>
        <p:blipFill>
          <a:blip r:embed="rId3"/>
          <a:stretch>
            <a:fillRect/>
          </a:stretch>
        </p:blipFill>
        <p:spPr>
          <a:xfrm>
            <a:off x="9982200" y="270493"/>
            <a:ext cx="1697400" cy="390402"/>
          </a:xfrm>
          <a:prstGeom prst="rect">
            <a:avLst/>
          </a:prstGeom>
        </p:spPr>
      </p:pic>
    </p:spTree>
    <p:extLst>
      <p:ext uri="{BB962C8B-B14F-4D97-AF65-F5344CB8AC3E}">
        <p14:creationId xmlns:p14="http://schemas.microsoft.com/office/powerpoint/2010/main" val="2581670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45C36-8AFE-5838-604B-2CA0F583C89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EB84ED0-DAAD-648E-3438-DF2D1EA46E52}"/>
              </a:ext>
            </a:extLst>
          </p:cNvPr>
          <p:cNvSpPr>
            <a:spLocks noGrp="1"/>
          </p:cNvSpPr>
          <p:nvPr>
            <p:ph type="title"/>
          </p:nvPr>
        </p:nvSpPr>
        <p:spPr>
          <a:xfrm>
            <a:off x="512400" y="297455"/>
            <a:ext cx="11167200" cy="383582"/>
          </a:xfrm>
        </p:spPr>
        <p:txBody>
          <a:bodyPr>
            <a:normAutofit fontScale="90000"/>
          </a:bodyPr>
          <a:lstStyle/>
          <a:p>
            <a:r>
              <a:rPr lang="en-US" altLang="ko-KR" sz="2800" b="1" dirty="0"/>
              <a:t>Coding with AI(1/)</a:t>
            </a:r>
            <a:endParaRPr lang="ko-KR" altLang="en-US" sz="2800" b="1" dirty="0"/>
          </a:p>
        </p:txBody>
      </p:sp>
      <p:sp>
        <p:nvSpPr>
          <p:cNvPr id="3" name="내용 개체 틀 2">
            <a:extLst>
              <a:ext uri="{FF2B5EF4-FFF2-40B4-BE49-F238E27FC236}">
                <a16:creationId xmlns:a16="http://schemas.microsoft.com/office/drawing/2014/main" id="{C00BB7AB-41E2-8882-B233-93AB5CE6F4C7}"/>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AI Coding Rules :</a:t>
            </a:r>
          </a:p>
          <a:p>
            <a:pPr lvl="1">
              <a:defRPr/>
            </a:pPr>
            <a:r>
              <a:rPr lang="ko-KR" altLang="en-US" sz="1400" b="1" dirty="0"/>
              <a:t>코드를 통합</a:t>
            </a:r>
            <a:r>
              <a:rPr lang="ko-KR" altLang="en-US" sz="1400" dirty="0"/>
              <a:t>하는 일은 </a:t>
            </a:r>
            <a:r>
              <a:rPr lang="en-US" altLang="ko-KR" sz="1400" dirty="0"/>
              <a:t>AI</a:t>
            </a:r>
            <a:r>
              <a:rPr lang="ko-KR" altLang="en-US" sz="1400" dirty="0"/>
              <a:t>에게 맡긴다</a:t>
            </a:r>
            <a:r>
              <a:rPr lang="en-US" altLang="ko-KR" sz="1400" dirty="0"/>
              <a:t>.</a:t>
            </a:r>
          </a:p>
          <a:p>
            <a:pPr lvl="1">
              <a:defRPr/>
            </a:pPr>
            <a:r>
              <a:rPr lang="ko-KR" altLang="en-US" sz="1400" b="1" dirty="0"/>
              <a:t>조금씩 </a:t>
            </a:r>
            <a:r>
              <a:rPr lang="en-US" altLang="ko-KR" sz="1400" b="1" dirty="0"/>
              <a:t>AI</a:t>
            </a:r>
            <a:r>
              <a:rPr lang="ko-KR" altLang="en-US" sz="1400" b="1" dirty="0"/>
              <a:t>가 코딩</a:t>
            </a:r>
            <a:r>
              <a:rPr lang="ko-KR" altLang="en-US" sz="1400" dirty="0"/>
              <a:t>하도록 요청한다</a:t>
            </a:r>
            <a:r>
              <a:rPr lang="en-US" altLang="ko-KR" sz="1400" dirty="0"/>
              <a:t>. </a:t>
            </a:r>
            <a:r>
              <a:rPr lang="ko-KR" altLang="en-US" sz="1400" b="1" dirty="0"/>
              <a:t>변경 범위를 특정 파일이나 함수로 제한</a:t>
            </a:r>
            <a:r>
              <a:rPr lang="ko-KR" altLang="en-US" sz="1400" dirty="0"/>
              <a:t>하고</a:t>
            </a:r>
            <a:r>
              <a:rPr lang="en-US" altLang="ko-KR" sz="1400" dirty="0"/>
              <a:t>, </a:t>
            </a:r>
            <a:r>
              <a:rPr lang="ko-KR" altLang="en-US" sz="1400" dirty="0"/>
              <a:t>다른 부분을 건드리지 못하게 한다</a:t>
            </a:r>
            <a:r>
              <a:rPr lang="en-US" altLang="ko-KR" sz="1400" dirty="0"/>
              <a:t>.</a:t>
            </a:r>
          </a:p>
          <a:p>
            <a:pPr lvl="1">
              <a:defRPr/>
            </a:pPr>
            <a:r>
              <a:rPr lang="ko-KR" altLang="en-US" sz="1400" dirty="0"/>
              <a:t>완료되면 </a:t>
            </a:r>
            <a:r>
              <a:rPr lang="en-US" altLang="ko-KR" sz="1400" b="1" dirty="0"/>
              <a:t>Test Case</a:t>
            </a:r>
            <a:r>
              <a:rPr lang="ko-KR" altLang="en-US" sz="1400" b="1" dirty="0"/>
              <a:t>를 즉각 추가</a:t>
            </a:r>
            <a:r>
              <a:rPr lang="ko-KR" altLang="en-US" sz="1400" dirty="0"/>
              <a:t>해서 </a:t>
            </a:r>
            <a:r>
              <a:rPr lang="ko-KR" altLang="en-US" sz="1400" b="1" dirty="0"/>
              <a:t>자동으로 테스트</a:t>
            </a:r>
            <a:r>
              <a:rPr lang="en-US" altLang="ko-KR" sz="1400" b="1" dirty="0"/>
              <a:t>(</a:t>
            </a:r>
            <a:r>
              <a:rPr lang="ko-KR" altLang="en-US" sz="1400" b="1" dirty="0"/>
              <a:t>자주 테스트할 것</a:t>
            </a:r>
            <a:r>
              <a:rPr lang="en-US" altLang="ko-KR" sz="1400" b="1" dirty="0"/>
              <a:t>)</a:t>
            </a:r>
            <a:r>
              <a:rPr lang="ko-KR" altLang="en-US" sz="1400" dirty="0"/>
              <a:t>가 되도록 만들어 코드 변화에 대응한다</a:t>
            </a:r>
            <a:r>
              <a:rPr lang="en-US" altLang="ko-KR" sz="1400" dirty="0"/>
              <a:t>. </a:t>
            </a:r>
          </a:p>
          <a:p>
            <a:pPr lvl="1">
              <a:defRPr/>
            </a:pPr>
            <a:r>
              <a:rPr lang="en-US" altLang="ko-KR" sz="1400" dirty="0"/>
              <a:t>AI</a:t>
            </a:r>
            <a:r>
              <a:rPr lang="ko-KR" altLang="en-US" sz="1400" dirty="0"/>
              <a:t>가 만든 </a:t>
            </a:r>
            <a:r>
              <a:rPr lang="en-US" altLang="ko-KR" sz="1400" b="1" dirty="0"/>
              <a:t>Test Case</a:t>
            </a:r>
            <a:r>
              <a:rPr lang="ko-KR" altLang="en-US" sz="1400" b="1" dirty="0"/>
              <a:t>는</a:t>
            </a:r>
            <a:r>
              <a:rPr lang="en-US" altLang="ko-KR" sz="1400" b="1" dirty="0"/>
              <a:t> </a:t>
            </a:r>
            <a:r>
              <a:rPr lang="ko-KR" altLang="en-US" sz="1400" b="1" dirty="0"/>
              <a:t>반드시 제대로 테스트를 하는지 확인</a:t>
            </a:r>
            <a:r>
              <a:rPr lang="ko-KR" altLang="en-US" sz="1400" dirty="0"/>
              <a:t>한다</a:t>
            </a:r>
            <a:r>
              <a:rPr lang="en-US" altLang="ko-KR" sz="1400" dirty="0"/>
              <a:t>. </a:t>
            </a:r>
          </a:p>
          <a:p>
            <a:pPr lvl="1">
              <a:defRPr/>
            </a:pPr>
            <a:r>
              <a:rPr lang="ko-KR" altLang="en-US" sz="1400" b="1" dirty="0"/>
              <a:t>코드에 대한 사용법에 대해서 문서</a:t>
            </a:r>
            <a:r>
              <a:rPr lang="ko-KR" altLang="en-US" sz="1400" dirty="0"/>
              <a:t>를 </a:t>
            </a:r>
            <a:r>
              <a:rPr lang="en-US" altLang="ko-KR" sz="1400" dirty="0"/>
              <a:t>AI</a:t>
            </a:r>
            <a:r>
              <a:rPr lang="ko-KR" altLang="en-US" sz="1400" dirty="0"/>
              <a:t>에게 만들라고 한다</a:t>
            </a:r>
            <a:r>
              <a:rPr lang="en-US" altLang="ko-KR" sz="1400" dirty="0"/>
              <a:t>.</a:t>
            </a:r>
          </a:p>
          <a:p>
            <a:pPr lvl="1">
              <a:defRPr/>
            </a:pPr>
            <a:r>
              <a:rPr lang="ko-KR" altLang="en-US" sz="1400" b="1" dirty="0"/>
              <a:t>복잡한 로직을 구현해야 할 경우에는 예제를 제공</a:t>
            </a:r>
            <a:r>
              <a:rPr lang="ko-KR" altLang="en-US" sz="1400" dirty="0"/>
              <a:t>한다</a:t>
            </a:r>
            <a:r>
              <a:rPr lang="en-US" altLang="ko-KR" sz="1400" dirty="0"/>
              <a:t>. </a:t>
            </a:r>
            <a:r>
              <a:rPr lang="ko-KR" altLang="en-US" sz="1400" dirty="0"/>
              <a:t>가능한 많은 예를 정확히 알려주는 것이 좋다</a:t>
            </a:r>
            <a:r>
              <a:rPr lang="en-US" altLang="ko-KR" sz="1400" dirty="0"/>
              <a:t>.</a:t>
            </a:r>
          </a:p>
          <a:p>
            <a:pPr lvl="1">
              <a:defRPr/>
            </a:pPr>
            <a:r>
              <a:rPr lang="ko-KR" altLang="en-US" sz="1400" dirty="0"/>
              <a:t>모호한 말보다는 </a:t>
            </a:r>
            <a:r>
              <a:rPr lang="ko-KR" altLang="en-US" sz="1400" b="1" dirty="0"/>
              <a:t>명확히 해야 할 일을 전달</a:t>
            </a:r>
            <a:r>
              <a:rPr lang="ko-KR" altLang="en-US" sz="1400" dirty="0"/>
              <a:t>한다</a:t>
            </a:r>
            <a:r>
              <a:rPr lang="en-US" altLang="ko-KR" sz="1400" dirty="0"/>
              <a:t>. </a:t>
            </a:r>
            <a:r>
              <a:rPr lang="ko-KR" altLang="en-US" sz="1400" dirty="0"/>
              <a:t>때로는 </a:t>
            </a:r>
            <a:r>
              <a:rPr lang="ko-KR" altLang="en-US" sz="1400" b="1" dirty="0"/>
              <a:t>영어</a:t>
            </a:r>
            <a:r>
              <a:rPr lang="ko-KR" altLang="en-US" sz="1400" dirty="0"/>
              <a:t>를 사용해야 할 때도 있다</a:t>
            </a:r>
            <a:r>
              <a:rPr lang="en-US" altLang="ko-KR" sz="1400" dirty="0"/>
              <a:t>.</a:t>
            </a:r>
          </a:p>
          <a:p>
            <a:pPr lvl="1">
              <a:defRPr/>
            </a:pPr>
            <a:r>
              <a:rPr lang="ko-KR" altLang="en-US" sz="1400" b="1" dirty="0"/>
              <a:t>한번에 너무 많은 일을 시키지 말아야 한다</a:t>
            </a:r>
            <a:r>
              <a:rPr lang="en-US" altLang="ko-KR" sz="1400" dirty="0"/>
              <a:t>.</a:t>
            </a:r>
          </a:p>
          <a:p>
            <a:pPr lvl="1">
              <a:defRPr/>
            </a:pPr>
            <a:r>
              <a:rPr lang="en-US" altLang="ko-KR" sz="1400" b="1" dirty="0"/>
              <a:t>Command line</a:t>
            </a:r>
            <a:r>
              <a:rPr lang="ko-KR" altLang="en-US" sz="1400" b="1" dirty="0"/>
              <a:t>에서 작업 </a:t>
            </a:r>
            <a:r>
              <a:rPr lang="en-US" altLang="ko-KR" sz="1400" b="1" dirty="0"/>
              <a:t>Build</a:t>
            </a:r>
            <a:r>
              <a:rPr lang="ko-KR" altLang="en-US" sz="1400" b="1" dirty="0"/>
              <a:t>와 </a:t>
            </a:r>
            <a:r>
              <a:rPr lang="en-US" altLang="ko-KR" sz="1400" b="1" dirty="0"/>
              <a:t>Test</a:t>
            </a:r>
            <a:r>
              <a:rPr lang="ko-KR" altLang="en-US" sz="1400" dirty="0"/>
              <a:t>가 가능하도록 만든다</a:t>
            </a:r>
            <a:r>
              <a:rPr lang="en-US" altLang="ko-KR" sz="1400" dirty="0"/>
              <a:t>.</a:t>
            </a:r>
          </a:p>
        </p:txBody>
      </p:sp>
      <p:cxnSp>
        <p:nvCxnSpPr>
          <p:cNvPr id="4" name="직선 연결선 3">
            <a:extLst>
              <a:ext uri="{FF2B5EF4-FFF2-40B4-BE49-F238E27FC236}">
                <a16:creationId xmlns:a16="http://schemas.microsoft.com/office/drawing/2014/main" id="{24C0305D-519D-D6CD-D623-424EF5583D7F}"/>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F733804D-935A-414E-DD16-CDBADAAD480F}"/>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3D9F7EC5-F802-59BA-A16D-08D438081452}"/>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8</a:t>
            </a:fld>
            <a:endParaRPr lang="ko-KR" altLang="en-US" dirty="0"/>
          </a:p>
        </p:txBody>
      </p:sp>
      <p:pic>
        <p:nvPicPr>
          <p:cNvPr id="8" name="그림 7">
            <a:extLst>
              <a:ext uri="{FF2B5EF4-FFF2-40B4-BE49-F238E27FC236}">
                <a16:creationId xmlns:a16="http://schemas.microsoft.com/office/drawing/2014/main" id="{59626795-2DDB-3A14-C597-25C98A51452D}"/>
              </a:ext>
            </a:extLst>
          </p:cNvPr>
          <p:cNvPicPr>
            <a:picLocks noChangeAspect="1"/>
          </p:cNvPicPr>
          <p:nvPr/>
        </p:nvPicPr>
        <p:blipFill>
          <a:blip r:embed="rId2"/>
          <a:stretch>
            <a:fillRect/>
          </a:stretch>
        </p:blipFill>
        <p:spPr>
          <a:xfrm>
            <a:off x="4136705" y="3429000"/>
            <a:ext cx="3918590" cy="2927349"/>
          </a:xfrm>
          <a:prstGeom prst="rect">
            <a:avLst/>
          </a:prstGeom>
        </p:spPr>
      </p:pic>
      <p:pic>
        <p:nvPicPr>
          <p:cNvPr id="9" name="그림 8">
            <a:extLst>
              <a:ext uri="{FF2B5EF4-FFF2-40B4-BE49-F238E27FC236}">
                <a16:creationId xmlns:a16="http://schemas.microsoft.com/office/drawing/2014/main" id="{5EA90C30-2250-66DB-6013-4A8934CB4F9A}"/>
              </a:ext>
            </a:extLst>
          </p:cNvPr>
          <p:cNvPicPr>
            <a:picLocks noChangeAspect="1"/>
          </p:cNvPicPr>
          <p:nvPr/>
        </p:nvPicPr>
        <p:blipFill>
          <a:blip r:embed="rId3"/>
          <a:stretch>
            <a:fillRect/>
          </a:stretch>
        </p:blipFill>
        <p:spPr>
          <a:xfrm>
            <a:off x="9982200" y="270493"/>
            <a:ext cx="1697400" cy="390402"/>
          </a:xfrm>
          <a:prstGeom prst="rect">
            <a:avLst/>
          </a:prstGeom>
        </p:spPr>
      </p:pic>
    </p:spTree>
    <p:extLst>
      <p:ext uri="{BB962C8B-B14F-4D97-AF65-F5344CB8AC3E}">
        <p14:creationId xmlns:p14="http://schemas.microsoft.com/office/powerpoint/2010/main" val="1648927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87FBF-CA6E-DA6E-4C84-9150219659F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BA772B0-B0F4-37D3-12D3-22517C8DA772}"/>
              </a:ext>
            </a:extLst>
          </p:cNvPr>
          <p:cNvSpPr>
            <a:spLocks noGrp="1"/>
          </p:cNvSpPr>
          <p:nvPr>
            <p:ph type="title"/>
          </p:nvPr>
        </p:nvSpPr>
        <p:spPr>
          <a:xfrm>
            <a:off x="512400" y="297455"/>
            <a:ext cx="11167200" cy="383582"/>
          </a:xfrm>
        </p:spPr>
        <p:txBody>
          <a:bodyPr>
            <a:normAutofit fontScale="90000"/>
          </a:bodyPr>
          <a:lstStyle/>
          <a:p>
            <a:r>
              <a:rPr lang="en-US" altLang="ko-KR" sz="2800" b="1" dirty="0"/>
              <a:t>Coding with AI(2/)</a:t>
            </a:r>
            <a:endParaRPr lang="ko-KR" altLang="en-US" sz="2800" b="1" dirty="0"/>
          </a:p>
        </p:txBody>
      </p:sp>
      <p:sp>
        <p:nvSpPr>
          <p:cNvPr id="3" name="내용 개체 틀 2">
            <a:extLst>
              <a:ext uri="{FF2B5EF4-FFF2-40B4-BE49-F238E27FC236}">
                <a16:creationId xmlns:a16="http://schemas.microsoft.com/office/drawing/2014/main" id="{C49673CC-2E30-7010-0097-FFFA266220C8}"/>
              </a:ext>
            </a:extLst>
          </p:cNvPr>
          <p:cNvSpPr>
            <a:spLocks noGrp="1"/>
          </p:cNvSpPr>
          <p:nvPr>
            <p:ph idx="1"/>
          </p:nvPr>
        </p:nvSpPr>
        <p:spPr>
          <a:xfrm>
            <a:off x="512400" y="746463"/>
            <a:ext cx="11167200" cy="5683134"/>
          </a:xfrm>
        </p:spPr>
        <p:txBody>
          <a:bodyPr>
            <a:normAutofit/>
          </a:bodyPr>
          <a:lstStyle/>
          <a:p>
            <a:pPr>
              <a:buFont typeface="Wingdings" panose="05000000000000000000" pitchFamily="2" charset="2"/>
              <a:buChar char="§"/>
            </a:pPr>
            <a:r>
              <a:rPr lang="en-US" altLang="ko-KR" sz="1800" b="1" dirty="0"/>
              <a:t>AI Coding Rules :</a:t>
            </a:r>
          </a:p>
          <a:p>
            <a:pPr lvl="1">
              <a:defRPr/>
            </a:pPr>
            <a:r>
              <a:rPr lang="ko-KR" altLang="en-US" sz="1400" b="1" dirty="0"/>
              <a:t>해야 할 일을 먼저 파악</a:t>
            </a:r>
            <a:r>
              <a:rPr lang="ko-KR" altLang="en-US" sz="1400" dirty="0"/>
              <a:t>하고</a:t>
            </a:r>
            <a:r>
              <a:rPr lang="en-US" altLang="ko-KR" sz="1400" dirty="0"/>
              <a:t>, </a:t>
            </a:r>
            <a:r>
              <a:rPr lang="ko-KR" altLang="en-US" sz="1400" b="1" dirty="0"/>
              <a:t>큰 그림</a:t>
            </a:r>
            <a:r>
              <a:rPr lang="ko-KR" altLang="en-US" sz="1400" dirty="0"/>
              <a:t>을 그리고</a:t>
            </a:r>
            <a:r>
              <a:rPr lang="en-US" altLang="ko-KR" sz="1400" dirty="0"/>
              <a:t> </a:t>
            </a:r>
            <a:r>
              <a:rPr lang="ko-KR" altLang="en-US" sz="1400" dirty="0"/>
              <a:t>시작해야 한다</a:t>
            </a:r>
            <a:r>
              <a:rPr lang="en-US" altLang="ko-KR" sz="1400" dirty="0"/>
              <a:t>.</a:t>
            </a:r>
          </a:p>
          <a:p>
            <a:pPr lvl="1">
              <a:defRPr/>
            </a:pPr>
            <a:r>
              <a:rPr lang="ko-KR" altLang="en-US" sz="1400" dirty="0"/>
              <a:t>최소한 자신이 하는 일에서 </a:t>
            </a:r>
            <a:r>
              <a:rPr lang="ko-KR" altLang="en-US" sz="1400" b="1" dirty="0"/>
              <a:t>사용하는 용어</a:t>
            </a:r>
            <a:r>
              <a:rPr lang="ko-KR" altLang="en-US" sz="1400" dirty="0"/>
              <a:t>라도 알아야 한다</a:t>
            </a:r>
            <a:r>
              <a:rPr lang="en-US" altLang="ko-KR" sz="1400" dirty="0"/>
              <a:t>.</a:t>
            </a:r>
          </a:p>
          <a:p>
            <a:pPr lvl="1">
              <a:defRPr/>
            </a:pPr>
            <a:r>
              <a:rPr lang="ko-KR" altLang="en-US" sz="1400" b="1" dirty="0"/>
              <a:t>일을 처리하는 절차</a:t>
            </a:r>
            <a:r>
              <a:rPr lang="ko-KR" altLang="en-US" sz="1400" dirty="0"/>
              <a:t>를 구상한다</a:t>
            </a:r>
            <a:r>
              <a:rPr lang="en-US" altLang="ko-KR" sz="1400" dirty="0"/>
              <a:t>. </a:t>
            </a:r>
            <a:r>
              <a:rPr lang="ko-KR" altLang="en-US" sz="1400" b="1" dirty="0"/>
              <a:t>그림</a:t>
            </a:r>
            <a:r>
              <a:rPr lang="ko-KR" altLang="en-US" sz="1400" dirty="0"/>
              <a:t>을 그리거나</a:t>
            </a:r>
            <a:r>
              <a:rPr lang="en-US" altLang="ko-KR" sz="1400" dirty="0"/>
              <a:t>, </a:t>
            </a:r>
            <a:r>
              <a:rPr lang="ko-KR" altLang="en-US" sz="1400" dirty="0"/>
              <a:t>혹은 </a:t>
            </a:r>
            <a:r>
              <a:rPr lang="ko-KR" altLang="en-US" sz="1400" b="1" dirty="0"/>
              <a:t>문서화</a:t>
            </a:r>
            <a:r>
              <a:rPr lang="ko-KR" altLang="en-US" sz="1400" dirty="0"/>
              <a:t>를 시켜도 좋다</a:t>
            </a:r>
            <a:r>
              <a:rPr lang="en-US" altLang="ko-KR" sz="1400" dirty="0"/>
              <a:t>.</a:t>
            </a:r>
          </a:p>
          <a:p>
            <a:pPr lvl="1">
              <a:defRPr/>
            </a:pPr>
            <a:r>
              <a:rPr lang="ko-KR" altLang="en-US" sz="1400" dirty="0"/>
              <a:t>코드를 중간에 </a:t>
            </a:r>
            <a:r>
              <a:rPr lang="ko-KR" altLang="en-US" sz="1400" b="1" dirty="0"/>
              <a:t>자주 정리</a:t>
            </a:r>
            <a:r>
              <a:rPr lang="ko-KR" altLang="en-US" sz="1400" dirty="0"/>
              <a:t>하면서 진행한다</a:t>
            </a:r>
            <a:r>
              <a:rPr lang="en-US" altLang="ko-KR" sz="1400" dirty="0"/>
              <a:t>. </a:t>
            </a:r>
            <a:r>
              <a:rPr lang="ko-KR" altLang="en-US" sz="1400" dirty="0"/>
              <a:t>필요 없는 변수</a:t>
            </a:r>
            <a:r>
              <a:rPr lang="en-US" altLang="ko-KR" sz="1400" dirty="0"/>
              <a:t>, </a:t>
            </a:r>
            <a:r>
              <a:rPr lang="ko-KR" altLang="en-US" sz="1400" dirty="0"/>
              <a:t>파일</a:t>
            </a:r>
            <a:r>
              <a:rPr lang="en-US" altLang="ko-KR" sz="1400" dirty="0"/>
              <a:t>, </a:t>
            </a:r>
            <a:r>
              <a:rPr lang="ko-KR" altLang="en-US" sz="1400" dirty="0"/>
              <a:t>디렉토리 등등 정리하면서 진행한다</a:t>
            </a:r>
            <a:r>
              <a:rPr lang="en-US" altLang="ko-KR" sz="1400" dirty="0"/>
              <a:t>.</a:t>
            </a:r>
          </a:p>
          <a:p>
            <a:pPr lvl="1">
              <a:defRPr/>
            </a:pPr>
            <a:r>
              <a:rPr lang="ko-KR" altLang="en-US" sz="1400" b="1" dirty="0"/>
              <a:t>테스트 되는 코드</a:t>
            </a:r>
            <a:r>
              <a:rPr lang="en-US" altLang="ko-KR" sz="1400" b="1" dirty="0"/>
              <a:t>(</a:t>
            </a:r>
            <a:r>
              <a:rPr lang="ko-KR" altLang="en-US" sz="1400" b="1" dirty="0"/>
              <a:t>실행되는 코드</a:t>
            </a:r>
            <a:r>
              <a:rPr lang="en-US" altLang="ko-KR" sz="1400" b="1" dirty="0"/>
              <a:t>, Test Coverage)</a:t>
            </a:r>
            <a:r>
              <a:rPr lang="ko-KR" altLang="en-US" sz="1400" b="1" dirty="0"/>
              <a:t>가 얼마나 되는지 파악</a:t>
            </a:r>
            <a:r>
              <a:rPr lang="ko-KR" altLang="en-US" sz="1400" dirty="0"/>
              <a:t>한다</a:t>
            </a:r>
            <a:r>
              <a:rPr lang="en-US" altLang="ko-KR" sz="1400" dirty="0"/>
              <a:t>. </a:t>
            </a:r>
          </a:p>
          <a:p>
            <a:pPr lvl="1">
              <a:defRPr/>
            </a:pPr>
            <a:r>
              <a:rPr lang="ko-KR" altLang="en-US" sz="1400" dirty="0"/>
              <a:t>특정 </a:t>
            </a:r>
            <a:r>
              <a:rPr lang="en-US" altLang="ko-KR" sz="1400" dirty="0"/>
              <a:t>Library</a:t>
            </a:r>
            <a:r>
              <a:rPr lang="ko-KR" altLang="en-US" sz="1400" dirty="0"/>
              <a:t>에 대해서 의존성을 가지는 경우에도 </a:t>
            </a:r>
            <a:r>
              <a:rPr lang="ko-KR" altLang="en-US" sz="1400" b="1" dirty="0"/>
              <a:t>계층을 분리</a:t>
            </a:r>
            <a:r>
              <a:rPr lang="ko-KR" altLang="en-US" sz="1400" dirty="0"/>
              <a:t>할 수 있는 방안을 찾는다</a:t>
            </a:r>
            <a:r>
              <a:rPr lang="en-US" altLang="ko-KR" sz="1400" dirty="0"/>
              <a:t>(Wrapper).</a:t>
            </a:r>
          </a:p>
          <a:p>
            <a:pPr lvl="1">
              <a:defRPr/>
            </a:pPr>
            <a:r>
              <a:rPr lang="ko-KR" altLang="en-US" sz="1400" b="1" dirty="0"/>
              <a:t>코드는 양방향 의존성을 가지지 않도록 한다</a:t>
            </a:r>
            <a:r>
              <a:rPr lang="en-US" altLang="ko-KR" sz="1400" dirty="0"/>
              <a:t>(Callback</a:t>
            </a:r>
            <a:r>
              <a:rPr lang="ko-KR" altLang="en-US" sz="1400" dirty="0"/>
              <a:t>은 제외</a:t>
            </a:r>
            <a:r>
              <a:rPr lang="en-US" altLang="ko-KR" sz="1400" dirty="0"/>
              <a:t>).</a:t>
            </a:r>
          </a:p>
          <a:p>
            <a:pPr lvl="1">
              <a:defRPr/>
            </a:pPr>
            <a:endParaRPr lang="en-US" altLang="ko-KR" sz="1400" dirty="0"/>
          </a:p>
        </p:txBody>
      </p:sp>
      <p:cxnSp>
        <p:nvCxnSpPr>
          <p:cNvPr id="4" name="직선 연결선 3">
            <a:extLst>
              <a:ext uri="{FF2B5EF4-FFF2-40B4-BE49-F238E27FC236}">
                <a16:creationId xmlns:a16="http://schemas.microsoft.com/office/drawing/2014/main" id="{C1D27B3F-AC27-9F69-A2F8-DC0D8CE0B255}"/>
              </a:ext>
            </a:extLst>
          </p:cNvPr>
          <p:cNvCxnSpPr>
            <a:cxnSpLocks/>
          </p:cNvCxnSpPr>
          <p:nvPr/>
        </p:nvCxnSpPr>
        <p:spPr>
          <a:xfrm>
            <a:off x="512400" y="713749"/>
            <a:ext cx="111672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날짜 개체 틀 4">
            <a:extLst>
              <a:ext uri="{FF2B5EF4-FFF2-40B4-BE49-F238E27FC236}">
                <a16:creationId xmlns:a16="http://schemas.microsoft.com/office/drawing/2014/main" id="{78EFBD04-6893-258D-57FA-07D9F791154F}"/>
              </a:ext>
            </a:extLst>
          </p:cNvPr>
          <p:cNvSpPr>
            <a:spLocks noGrp="1"/>
          </p:cNvSpPr>
          <p:nvPr>
            <p:ph type="dt" sz="half" idx="10"/>
          </p:nvPr>
        </p:nvSpPr>
        <p:spPr>
          <a:xfrm>
            <a:off x="512400" y="6356349"/>
            <a:ext cx="2743200" cy="365125"/>
          </a:xfrm>
        </p:spPr>
        <p:txBody>
          <a:bodyPr/>
          <a:lstStyle/>
          <a:p>
            <a:fld id="{6415ECE9-BD4F-49B7-9D72-4334EAD2069D}" type="datetime1">
              <a:rPr lang="ko-KR" altLang="en-US" smtClean="0"/>
              <a:t>2025-08-18</a:t>
            </a:fld>
            <a:endParaRPr lang="ko-KR" altLang="en-US" dirty="0"/>
          </a:p>
        </p:txBody>
      </p:sp>
      <p:sp>
        <p:nvSpPr>
          <p:cNvPr id="6" name="슬라이드 번호 개체 틀 5">
            <a:extLst>
              <a:ext uri="{FF2B5EF4-FFF2-40B4-BE49-F238E27FC236}">
                <a16:creationId xmlns:a16="http://schemas.microsoft.com/office/drawing/2014/main" id="{646AF2C0-0776-ADC9-E2A2-4EA1CCD1B914}"/>
              </a:ext>
            </a:extLst>
          </p:cNvPr>
          <p:cNvSpPr>
            <a:spLocks noGrp="1"/>
          </p:cNvSpPr>
          <p:nvPr>
            <p:ph type="sldNum" sz="quarter" idx="12"/>
          </p:nvPr>
        </p:nvSpPr>
        <p:spPr>
          <a:xfrm>
            <a:off x="8936400" y="6356350"/>
            <a:ext cx="2743200" cy="365125"/>
          </a:xfrm>
        </p:spPr>
        <p:txBody>
          <a:bodyPr/>
          <a:lstStyle/>
          <a:p>
            <a:fld id="{34C98182-889D-4BA7-ABC9-29B15B402893}" type="slidenum">
              <a:rPr lang="ko-KR" altLang="en-US" smtClean="0"/>
              <a:t>9</a:t>
            </a:fld>
            <a:endParaRPr lang="ko-KR" altLang="en-US" dirty="0"/>
          </a:p>
        </p:txBody>
      </p:sp>
      <p:pic>
        <p:nvPicPr>
          <p:cNvPr id="7" name="그림 6">
            <a:extLst>
              <a:ext uri="{FF2B5EF4-FFF2-40B4-BE49-F238E27FC236}">
                <a16:creationId xmlns:a16="http://schemas.microsoft.com/office/drawing/2014/main" id="{1E391A0D-D2AD-8746-E21A-257257721F06}"/>
              </a:ext>
            </a:extLst>
          </p:cNvPr>
          <p:cNvPicPr>
            <a:picLocks noChangeAspect="1"/>
          </p:cNvPicPr>
          <p:nvPr/>
        </p:nvPicPr>
        <p:blipFill>
          <a:blip r:embed="rId2"/>
          <a:stretch>
            <a:fillRect/>
          </a:stretch>
        </p:blipFill>
        <p:spPr>
          <a:xfrm>
            <a:off x="9982200" y="270493"/>
            <a:ext cx="1697400" cy="390402"/>
          </a:xfrm>
          <a:prstGeom prst="rect">
            <a:avLst/>
          </a:prstGeom>
        </p:spPr>
      </p:pic>
      <p:pic>
        <p:nvPicPr>
          <p:cNvPr id="8" name="그림 7">
            <a:extLst>
              <a:ext uri="{FF2B5EF4-FFF2-40B4-BE49-F238E27FC236}">
                <a16:creationId xmlns:a16="http://schemas.microsoft.com/office/drawing/2014/main" id="{5E56FD31-793D-0915-0C7C-DDAE61A2E3D8}"/>
              </a:ext>
            </a:extLst>
          </p:cNvPr>
          <p:cNvPicPr>
            <a:picLocks noChangeAspect="1"/>
          </p:cNvPicPr>
          <p:nvPr/>
        </p:nvPicPr>
        <p:blipFill>
          <a:blip r:embed="rId3"/>
          <a:stretch>
            <a:fillRect/>
          </a:stretch>
        </p:blipFill>
        <p:spPr>
          <a:xfrm>
            <a:off x="3940969" y="2977312"/>
            <a:ext cx="4310062" cy="3452285"/>
          </a:xfrm>
          <a:prstGeom prst="rect">
            <a:avLst/>
          </a:prstGeom>
        </p:spPr>
      </p:pic>
    </p:spTree>
    <p:extLst>
      <p:ext uri="{BB962C8B-B14F-4D97-AF65-F5344CB8AC3E}">
        <p14:creationId xmlns:p14="http://schemas.microsoft.com/office/powerpoint/2010/main" val="64921268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a:spAutoFit/>
      </a:bodyPr>
      <a:lstStyle>
        <a:defPPr algn="ct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68288</TotalTime>
  <Words>1185</Words>
  <Application>Microsoft Office PowerPoint</Application>
  <PresentationFormat>와이드스크린</PresentationFormat>
  <Paragraphs>137</Paragraphs>
  <Slides>17</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17</vt:i4>
      </vt:variant>
    </vt:vector>
  </HeadingPairs>
  <TitlesOfParts>
    <vt:vector size="21" baseType="lpstr">
      <vt:lpstr>맑은 고딕</vt:lpstr>
      <vt:lpstr>Arial</vt:lpstr>
      <vt:lpstr>Wingdings</vt:lpstr>
      <vt:lpstr>Office 테마</vt:lpstr>
      <vt:lpstr>How to make a good software with AI</vt:lpstr>
      <vt:lpstr>The Software Development Team Capability</vt:lpstr>
      <vt:lpstr>What is a Good Software?(1/3)</vt:lpstr>
      <vt:lpstr>What is a Good Software?(2/3)</vt:lpstr>
      <vt:lpstr>What is a Good Software?(3/3)</vt:lpstr>
      <vt:lpstr>Breaktime</vt:lpstr>
      <vt:lpstr>Breaktime</vt:lpstr>
      <vt:lpstr>Coding with AI(1/)</vt:lpstr>
      <vt:lpstr>Coding with AI(2/)</vt:lpstr>
      <vt:lpstr>Coding with AI(3/)</vt:lpstr>
      <vt:lpstr>Coding with AI(4/)</vt:lpstr>
      <vt:lpstr>Coding with AI(5/)</vt:lpstr>
      <vt:lpstr>Coding Habit</vt:lpstr>
      <vt:lpstr>Coding Principles</vt:lpstr>
      <vt:lpstr>Appendix</vt:lpstr>
      <vt:lpstr>Reference</vt:lpstr>
      <vt:lpstr>? &amp;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Ethereum</dc:title>
  <dc:creator>빅터 (권수호)</dc:creator>
  <cp:lastModifiedBy>권수호</cp:lastModifiedBy>
  <cp:revision>9169</cp:revision>
  <dcterms:created xsi:type="dcterms:W3CDTF">2020-11-26T08:00:10Z</dcterms:created>
  <dcterms:modified xsi:type="dcterms:W3CDTF">2025-08-18T06:07:22Z</dcterms:modified>
</cp:coreProperties>
</file>